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651"/>
  </p:normalViewPr>
  <p:slideViewPr>
    <p:cSldViewPr snapToGrid="0" snapToObjects="1">
      <p:cViewPr varScale="1">
        <p:scale>
          <a:sx n="104" d="100"/>
          <a:sy n="104" d="100"/>
        </p:scale>
        <p:origin x="2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8/9/22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42523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8/9/22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2529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8/9/22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66757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8/9/22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0435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2D7BE-8BFE-9941-9C15-1929F687BC8A}" type="datetimeFigureOut">
              <a:rPr lang="en-US" smtClean="0"/>
              <a:t>8/9/22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93836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2D7BE-8BFE-9941-9C15-1929F687BC8A}" type="datetimeFigureOut">
              <a:rPr lang="en-US" smtClean="0"/>
              <a:t>8/9/22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0682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2D7BE-8BFE-9941-9C15-1929F687BC8A}" type="datetimeFigureOut">
              <a:rPr lang="en-US" smtClean="0"/>
              <a:t>8/9/22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5037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2D7BE-8BFE-9941-9C15-1929F687BC8A}" type="datetimeFigureOut">
              <a:rPr lang="en-US" smtClean="0"/>
              <a:t>8/9/22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540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D7BE-8BFE-9941-9C15-1929F687BC8A}" type="datetimeFigureOut">
              <a:rPr lang="en-US" smtClean="0"/>
              <a:t>8/9/22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73893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8/9/22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76409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8/9/22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5186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F2D7BE-8BFE-9941-9C15-1929F687BC8A}" type="datetimeFigureOut">
              <a:rPr lang="en-US" smtClean="0"/>
              <a:t>8/9/22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FBD5D7-A3F5-7745-B938-974E39C97817}" type="slidenum">
              <a:rPr lang="en-US" smtClean="0"/>
              <a:t>‹#›</a:t>
            </a:fld>
            <a:endParaRPr lang="en-US"/>
          </a:p>
        </p:txBody>
      </p:sp>
    </p:spTree>
    <p:extLst>
      <p:ext uri="{BB962C8B-B14F-4D97-AF65-F5344CB8AC3E}">
        <p14:creationId xmlns:p14="http://schemas.microsoft.com/office/powerpoint/2010/main" val="2761948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FE3FE-E280-E449-9167-DB3527F1B240}"/>
              </a:ext>
            </a:extLst>
          </p:cNvPr>
          <p:cNvSpPr/>
          <p:nvPr/>
        </p:nvSpPr>
        <p:spPr>
          <a:xfrm>
            <a:off x="340821" y="4429211"/>
            <a:ext cx="3088179" cy="3785652"/>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Are you feeling energized by the approach of fall? Don’t let the season be the only things that transforms. Instead, take the first step to kick the habit with the help of Pivot, the plan that works even for those not quite ready to quit.</a:t>
            </a:r>
            <a:br>
              <a:rPr lang="en-US"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Try something new,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see real progress</a:t>
            </a:r>
            <a:endParaRPr lang="en-US" sz="16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Claim your Pivot </a:t>
            </a:r>
            <a:r>
              <a:rPr lang="en-US" sz="1300" dirty="0" err="1">
                <a:latin typeface="Arial" panose="020B0604020202020204" pitchFamily="34" charset="0"/>
                <a:cs typeface="Arial" panose="020B0604020202020204" pitchFamily="34" charset="0"/>
              </a:rPr>
              <a:t>SmartSensor</a:t>
            </a:r>
            <a:r>
              <a:rPr lang="en-US" sz="1300" dirty="0">
                <a:latin typeface="Arial" panose="020B0604020202020204" pitchFamily="34" charset="0"/>
                <a:cs typeface="Arial" panose="020B0604020202020204" pitchFamily="34" charset="0"/>
              </a:rPr>
              <a:t>*, proven to help reduce the number of cigarettes smoked per person. Make this fall your chance to reduce or quit smoking and pair the </a:t>
            </a:r>
            <a:r>
              <a:rPr lang="en-US" sz="1300" dirty="0" err="1">
                <a:latin typeface="Arial" panose="020B0604020202020204" pitchFamily="34" charset="0"/>
                <a:cs typeface="Arial" panose="020B0604020202020204" pitchFamily="34" charset="0"/>
              </a:rPr>
              <a:t>SmartSensor</a:t>
            </a:r>
            <a:r>
              <a:rPr lang="en-US" sz="1300" dirty="0">
                <a:latin typeface="Arial" panose="020B0604020202020204" pitchFamily="34" charset="0"/>
                <a:cs typeface="Arial" panose="020B0604020202020204" pitchFamily="34" charset="0"/>
              </a:rPr>
              <a:t>* with the Pivot app, your dedicated coach, and nicotine replacement therapy (NRT)* for maximum success.</a:t>
            </a:r>
          </a:p>
        </p:txBody>
      </p:sp>
      <p:pic>
        <p:nvPicPr>
          <p:cNvPr id="12" name="Picture 26" descr="A picture containing text, sign, dark, gauge&#10;&#10;Description automatically generated">
            <a:extLst>
              <a:ext uri="{FF2B5EF4-FFF2-40B4-BE49-F238E27FC236}">
                <a16:creationId xmlns:a16="http://schemas.microsoft.com/office/drawing/2014/main" id="{3EBC14CD-2D5E-614E-8C6C-B244D27047B7}"/>
              </a:ext>
            </a:extLst>
          </p:cNvPr>
          <p:cNvPicPr>
            <a:picLocks noChangeAspect="1"/>
          </p:cNvPicPr>
          <p:nvPr/>
        </p:nvPicPr>
        <p:blipFill>
          <a:blip r:embed="rId3"/>
          <a:stretch>
            <a:fillRect/>
          </a:stretch>
        </p:blipFill>
        <p:spPr>
          <a:xfrm>
            <a:off x="460741" y="3825773"/>
            <a:ext cx="918800" cy="215683"/>
          </a:xfrm>
          <a:prstGeom prst="rect">
            <a:avLst/>
          </a:prstGeom>
        </p:spPr>
      </p:pic>
      <p:sp>
        <p:nvSpPr>
          <p:cNvPr id="13" name="Rectangle 12">
            <a:extLst>
              <a:ext uri="{FF2B5EF4-FFF2-40B4-BE49-F238E27FC236}">
                <a16:creationId xmlns:a16="http://schemas.microsoft.com/office/drawing/2014/main" id="{04C7B748-2A0F-574D-8CC2-5087A582A64F}"/>
              </a:ext>
            </a:extLst>
          </p:cNvPr>
          <p:cNvSpPr/>
          <p:nvPr/>
        </p:nvSpPr>
        <p:spPr>
          <a:xfrm>
            <a:off x="1506618" y="3765988"/>
            <a:ext cx="1428083" cy="3289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a:cs typeface="Arial"/>
              </a:rPr>
              <a:t>YOUR LOGO HERE</a:t>
            </a:r>
          </a:p>
        </p:txBody>
      </p:sp>
      <p:pic>
        <p:nvPicPr>
          <p:cNvPr id="17" name="Graphic 16">
            <a:extLst>
              <a:ext uri="{FF2B5EF4-FFF2-40B4-BE49-F238E27FC236}">
                <a16:creationId xmlns:a16="http://schemas.microsoft.com/office/drawing/2014/main" id="{AD457ADF-7AF5-B243-8A2C-58EF7A3D9440}"/>
              </a:ext>
            </a:extLst>
          </p:cNvPr>
          <p:cNvPicPr>
            <a:picLocks noChangeAspect="1"/>
          </p:cNvPicPr>
          <p:nvPr/>
        </p:nvPicPr>
        <p:blipFill>
          <a:blip r:embed="rId4"/>
          <a:srcRect/>
          <a:stretch/>
        </p:blipFill>
        <p:spPr>
          <a:xfrm>
            <a:off x="3926202" y="6276556"/>
            <a:ext cx="1134895" cy="1134895"/>
          </a:xfrm>
          <a:prstGeom prst="rect">
            <a:avLst/>
          </a:prstGeom>
        </p:spPr>
      </p:pic>
      <p:sp>
        <p:nvSpPr>
          <p:cNvPr id="19" name="Rectangle 18">
            <a:extLst>
              <a:ext uri="{FF2B5EF4-FFF2-40B4-BE49-F238E27FC236}">
                <a16:creationId xmlns:a16="http://schemas.microsoft.com/office/drawing/2014/main" id="{1C99371D-201F-0D4B-88BD-9E10AA83B46F}"/>
              </a:ext>
            </a:extLst>
          </p:cNvPr>
          <p:cNvSpPr/>
          <p:nvPr/>
        </p:nvSpPr>
        <p:spPr>
          <a:xfrm>
            <a:off x="340820" y="548877"/>
            <a:ext cx="4218823" cy="2323713"/>
          </a:xfrm>
          <a:prstGeom prst="rect">
            <a:avLst/>
          </a:prstGeom>
        </p:spPr>
        <p:txBody>
          <a:bodyPr wrap="square">
            <a:spAutoFit/>
          </a:bodyPr>
          <a:lstStyle/>
          <a:p>
            <a:r>
              <a:rPr lang="en-US" sz="3500" b="1" dirty="0">
                <a:solidFill>
                  <a:schemeClr val="bg1"/>
                </a:solidFill>
                <a:latin typeface="Arial" panose="020B0604020202020204" pitchFamily="34" charset="0"/>
                <a:cs typeface="Arial" panose="020B0604020202020204" pitchFamily="34" charset="0"/>
              </a:rPr>
              <a:t>Leaves are falling, quitting smoking or vaping is calling</a:t>
            </a:r>
          </a:p>
          <a:p>
            <a:r>
              <a:rPr lang="en-US" sz="2000" b="1" dirty="0">
                <a:solidFill>
                  <a:schemeClr val="bg1"/>
                </a:solidFill>
                <a:latin typeface="Arial" panose="020B0604020202020204" pitchFamily="34" charset="0"/>
                <a:cs typeface="Arial" panose="020B0604020202020204" pitchFamily="34" charset="0"/>
              </a:rPr>
              <a:t>Now’s the time to create healthier, new habits</a:t>
            </a:r>
          </a:p>
        </p:txBody>
      </p:sp>
      <p:sp>
        <p:nvSpPr>
          <p:cNvPr id="21" name="Rectangle 20">
            <a:extLst>
              <a:ext uri="{FF2B5EF4-FFF2-40B4-BE49-F238E27FC236}">
                <a16:creationId xmlns:a16="http://schemas.microsoft.com/office/drawing/2014/main" id="{1A67FA2F-039C-6D4E-AE40-CFDBB238689B}"/>
              </a:ext>
            </a:extLst>
          </p:cNvPr>
          <p:cNvSpPr/>
          <p:nvPr/>
        </p:nvSpPr>
        <p:spPr>
          <a:xfrm>
            <a:off x="3841143" y="4663918"/>
            <a:ext cx="1790224" cy="1292662"/>
          </a:xfrm>
          <a:prstGeom prst="rect">
            <a:avLst/>
          </a:prstGeom>
        </p:spPr>
        <p:txBody>
          <a:bodyPr wrap="square">
            <a:spAutoFit/>
          </a:bodyPr>
          <a:lstStyle/>
          <a:p>
            <a:r>
              <a:rPr lang="en-US" sz="1300" b="1" dirty="0">
                <a:solidFill>
                  <a:srgbClr val="009784"/>
                </a:solidFill>
                <a:latin typeface="Arial" panose="020B0604020202020204" pitchFamily="34" charset="0"/>
                <a:cs typeface="Arial" panose="020B0604020202020204" pitchFamily="34" charset="0"/>
              </a:rPr>
              <a:t>[Customized eligibility language].</a:t>
            </a:r>
            <a:br>
              <a:rPr lang="en-US" sz="1300" dirty="0">
                <a:solidFill>
                  <a:srgbClr val="009784"/>
                </a:solidFill>
                <a:latin typeface="Arial" panose="020B0604020202020204" pitchFamily="34" charset="0"/>
                <a:cs typeface="Arial" panose="020B0604020202020204" pitchFamily="34" charset="0"/>
              </a:rPr>
            </a:b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r>
              <a:rPr lang="en-US" sz="1300" dirty="0">
                <a:solidFill>
                  <a:schemeClr val="tx1">
                    <a:lumMod val="75000"/>
                    <a:lumOff val="25000"/>
                  </a:schemeClr>
                </a:solidFill>
                <a:latin typeface="Arial" panose="020B0604020202020204" pitchFamily="34" charset="0"/>
                <a:cs typeface="Arial" panose="020B0604020202020204" pitchFamily="34" charset="0"/>
              </a:rPr>
              <a:t>Scan the code with your phone or visit </a:t>
            </a:r>
            <a:r>
              <a:rPr lang="en-US" sz="1300" b="1" dirty="0" err="1">
                <a:solidFill>
                  <a:srgbClr val="009784"/>
                </a:solidFill>
                <a:latin typeface="Arial" panose="020B0604020202020204" pitchFamily="34" charset="0"/>
                <a:cs typeface="Arial" panose="020B0604020202020204" pitchFamily="34" charset="0"/>
              </a:rPr>
              <a:t>pivot.co</a:t>
            </a:r>
            <a:endParaRPr lang="en-US" sz="1300" dirty="0">
              <a:solidFill>
                <a:srgbClr val="009784"/>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7A38B82-E74C-7A41-BE2F-C1255D315E51}"/>
              </a:ext>
            </a:extLst>
          </p:cNvPr>
          <p:cNvSpPr/>
          <p:nvPr/>
        </p:nvSpPr>
        <p:spPr>
          <a:xfrm>
            <a:off x="340821" y="8328210"/>
            <a:ext cx="3088179" cy="461665"/>
          </a:xfrm>
          <a:prstGeom prst="rect">
            <a:avLst/>
          </a:prstGeom>
        </p:spPr>
        <p:txBody>
          <a:bodyPr wrap="square">
            <a:spAutoFit/>
          </a:bodyPr>
          <a:lstStyle/>
          <a:p>
            <a:r>
              <a:rPr lang="en-US" sz="800" dirty="0">
                <a:solidFill>
                  <a:schemeClr val="bg2">
                    <a:lumMod val="50000"/>
                  </a:schemeClr>
                </a:solidFill>
                <a:latin typeface="Arial" panose="020B0604020202020204" pitchFamily="34" charset="0"/>
                <a:cs typeface="Arial" panose="020B0604020202020204" pitchFamily="34" charset="0"/>
              </a:rPr>
              <a:t>*Pivot is a flexible program designed to address all forms of tobacco use. The Pivot </a:t>
            </a:r>
            <a:r>
              <a:rPr lang="en-US" sz="800" dirty="0" err="1">
                <a:solidFill>
                  <a:schemeClr val="bg2">
                    <a:lumMod val="50000"/>
                  </a:schemeClr>
                </a:solidFill>
                <a:latin typeface="Arial" panose="020B0604020202020204" pitchFamily="34" charset="0"/>
                <a:cs typeface="Arial" panose="020B0604020202020204" pitchFamily="34" charset="0"/>
              </a:rPr>
              <a:t>SmartSensor</a:t>
            </a:r>
            <a:r>
              <a:rPr lang="en-US" sz="800" dirty="0">
                <a:solidFill>
                  <a:schemeClr val="bg2">
                    <a:lumMod val="50000"/>
                  </a:schemeClr>
                </a:solidFill>
                <a:latin typeface="Arial" panose="020B0604020202020204" pitchFamily="34" charset="0"/>
                <a:cs typeface="Arial" panose="020B0604020202020204" pitchFamily="34" charset="0"/>
              </a:rPr>
              <a:t> and NRT are only provided to those who smoke combustible cigarettes.</a:t>
            </a:r>
          </a:p>
        </p:txBody>
      </p:sp>
      <p:sp>
        <p:nvSpPr>
          <p:cNvPr id="14" name="Rectangle 13">
            <a:extLst>
              <a:ext uri="{FF2B5EF4-FFF2-40B4-BE49-F238E27FC236}">
                <a16:creationId xmlns:a16="http://schemas.microsoft.com/office/drawing/2014/main" id="{A788BE6F-1666-5DE4-8239-AB5B104940FE}"/>
              </a:ext>
            </a:extLst>
          </p:cNvPr>
          <p:cNvSpPr/>
          <p:nvPr/>
        </p:nvSpPr>
        <p:spPr>
          <a:xfrm>
            <a:off x="3841143" y="7835767"/>
            <a:ext cx="2485516" cy="492443"/>
          </a:xfrm>
          <a:prstGeom prst="rect">
            <a:avLst/>
          </a:prstGeom>
        </p:spPr>
        <p:txBody>
          <a:bodyPr wrap="square">
            <a:spAutoFit/>
          </a:bodyPr>
          <a:lstStyle/>
          <a:p>
            <a:r>
              <a:rPr lang="en-US" sz="1300" b="1" dirty="0">
                <a:solidFill>
                  <a:schemeClr val="tx1">
                    <a:lumMod val="75000"/>
                    <a:lumOff val="25000"/>
                  </a:schemeClr>
                </a:solidFill>
                <a:latin typeface="Arial" panose="020B0604020202020204" pitchFamily="34" charset="0"/>
                <a:cs typeface="Arial" panose="020B0604020202020204" pitchFamily="34" charset="0"/>
              </a:rPr>
              <a:t>Need help quitting vaping? </a:t>
            </a:r>
            <a:r>
              <a:rPr lang="en-US" sz="1300" dirty="0">
                <a:solidFill>
                  <a:schemeClr val="tx1">
                    <a:lumMod val="75000"/>
                    <a:lumOff val="25000"/>
                  </a:schemeClr>
                </a:solidFill>
                <a:latin typeface="Arial" panose="020B0604020202020204" pitchFamily="34" charset="0"/>
                <a:cs typeface="Arial" panose="020B0604020202020204" pitchFamily="34" charset="0"/>
              </a:rPr>
              <a:t>We have a solution for that too!</a:t>
            </a:r>
          </a:p>
        </p:txBody>
      </p:sp>
      <p:sp>
        <p:nvSpPr>
          <p:cNvPr id="15" name="Rectangle 14">
            <a:extLst>
              <a:ext uri="{FF2B5EF4-FFF2-40B4-BE49-F238E27FC236}">
                <a16:creationId xmlns:a16="http://schemas.microsoft.com/office/drawing/2014/main" id="{C079C886-0049-AB53-5050-FDC3EB949A0D}"/>
              </a:ext>
            </a:extLst>
          </p:cNvPr>
          <p:cNvSpPr/>
          <p:nvPr/>
        </p:nvSpPr>
        <p:spPr>
          <a:xfrm>
            <a:off x="3841143" y="3913055"/>
            <a:ext cx="2389536"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Get Started!</a:t>
            </a:r>
            <a:endParaRPr lang="en-US" sz="160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DA73C9EA-8610-9992-8B97-800AE0B8A921}"/>
              </a:ext>
            </a:extLst>
          </p:cNvPr>
          <p:cNvCxnSpPr>
            <a:cxnSpLocks/>
          </p:cNvCxnSpPr>
          <p:nvPr/>
        </p:nvCxnSpPr>
        <p:spPr>
          <a:xfrm>
            <a:off x="3926202" y="7743373"/>
            <a:ext cx="11348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618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FE3FE-E280-E449-9167-DB3527F1B240}"/>
              </a:ext>
            </a:extLst>
          </p:cNvPr>
          <p:cNvSpPr/>
          <p:nvPr/>
        </p:nvSpPr>
        <p:spPr>
          <a:xfrm>
            <a:off x="340821" y="4429211"/>
            <a:ext cx="3088179" cy="3785652"/>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Are you feeling energized by the approach of fall? Don’t let the season be the only things that transforms. Instead, take the first step to kick the habit with the help of Pivot, the plan that works even for those not quite ready to quit.</a:t>
            </a:r>
            <a:br>
              <a:rPr lang="en-US"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Try something new,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see real progress</a:t>
            </a:r>
            <a:endParaRPr lang="en-US" sz="16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Claim your Pivot </a:t>
            </a:r>
            <a:r>
              <a:rPr lang="en-US" sz="1300" dirty="0" err="1">
                <a:latin typeface="Arial" panose="020B0604020202020204" pitchFamily="34" charset="0"/>
                <a:cs typeface="Arial" panose="020B0604020202020204" pitchFamily="34" charset="0"/>
              </a:rPr>
              <a:t>SmartSensor</a:t>
            </a:r>
            <a:r>
              <a:rPr lang="en-US" sz="1300" dirty="0">
                <a:latin typeface="Arial" panose="020B0604020202020204" pitchFamily="34" charset="0"/>
                <a:cs typeface="Arial" panose="020B0604020202020204" pitchFamily="34" charset="0"/>
              </a:rPr>
              <a:t>*, proven to help reduce the number of cigarettes smoked per person. Make this fall your chance to reduce or quit smoking and pair the </a:t>
            </a:r>
            <a:r>
              <a:rPr lang="en-US" sz="1300" dirty="0" err="1">
                <a:latin typeface="Arial" panose="020B0604020202020204" pitchFamily="34" charset="0"/>
                <a:cs typeface="Arial" panose="020B0604020202020204" pitchFamily="34" charset="0"/>
              </a:rPr>
              <a:t>SmartSensor</a:t>
            </a:r>
            <a:r>
              <a:rPr lang="en-US" sz="1300" dirty="0">
                <a:latin typeface="Arial" panose="020B0604020202020204" pitchFamily="34" charset="0"/>
                <a:cs typeface="Arial" panose="020B0604020202020204" pitchFamily="34" charset="0"/>
              </a:rPr>
              <a:t>* with the Pivot app, your dedicated coach, and nicotine replacement therapy (NRT)* for maximum success.</a:t>
            </a:r>
          </a:p>
        </p:txBody>
      </p:sp>
      <p:pic>
        <p:nvPicPr>
          <p:cNvPr id="12" name="Picture 26" descr="A picture containing text, sign, dark, gauge&#10;&#10;Description automatically generated">
            <a:extLst>
              <a:ext uri="{FF2B5EF4-FFF2-40B4-BE49-F238E27FC236}">
                <a16:creationId xmlns:a16="http://schemas.microsoft.com/office/drawing/2014/main" id="{3EBC14CD-2D5E-614E-8C6C-B244D27047B7}"/>
              </a:ext>
            </a:extLst>
          </p:cNvPr>
          <p:cNvPicPr>
            <a:picLocks noChangeAspect="1"/>
          </p:cNvPicPr>
          <p:nvPr/>
        </p:nvPicPr>
        <p:blipFill>
          <a:blip r:embed="rId3"/>
          <a:stretch>
            <a:fillRect/>
          </a:stretch>
        </p:blipFill>
        <p:spPr>
          <a:xfrm>
            <a:off x="460741" y="3825773"/>
            <a:ext cx="918800" cy="215683"/>
          </a:xfrm>
          <a:prstGeom prst="rect">
            <a:avLst/>
          </a:prstGeom>
        </p:spPr>
      </p:pic>
      <p:sp>
        <p:nvSpPr>
          <p:cNvPr id="13" name="Rectangle 12">
            <a:extLst>
              <a:ext uri="{FF2B5EF4-FFF2-40B4-BE49-F238E27FC236}">
                <a16:creationId xmlns:a16="http://schemas.microsoft.com/office/drawing/2014/main" id="{04C7B748-2A0F-574D-8CC2-5087A582A64F}"/>
              </a:ext>
            </a:extLst>
          </p:cNvPr>
          <p:cNvSpPr/>
          <p:nvPr/>
        </p:nvSpPr>
        <p:spPr>
          <a:xfrm>
            <a:off x="1506618" y="3765988"/>
            <a:ext cx="1428083" cy="3289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a:cs typeface="Arial"/>
              </a:rPr>
              <a:t>YOUR LOGO HERE</a:t>
            </a:r>
          </a:p>
        </p:txBody>
      </p:sp>
      <p:pic>
        <p:nvPicPr>
          <p:cNvPr id="17" name="Graphic 16">
            <a:extLst>
              <a:ext uri="{FF2B5EF4-FFF2-40B4-BE49-F238E27FC236}">
                <a16:creationId xmlns:a16="http://schemas.microsoft.com/office/drawing/2014/main" id="{AD457ADF-7AF5-B243-8A2C-58EF7A3D9440}"/>
              </a:ext>
            </a:extLst>
          </p:cNvPr>
          <p:cNvPicPr>
            <a:picLocks noChangeAspect="1"/>
          </p:cNvPicPr>
          <p:nvPr/>
        </p:nvPicPr>
        <p:blipFill>
          <a:blip r:embed="rId4"/>
          <a:srcRect/>
          <a:stretch/>
        </p:blipFill>
        <p:spPr>
          <a:xfrm>
            <a:off x="3926202" y="6276556"/>
            <a:ext cx="1134895" cy="1134895"/>
          </a:xfrm>
          <a:prstGeom prst="rect">
            <a:avLst/>
          </a:prstGeom>
        </p:spPr>
      </p:pic>
      <p:sp>
        <p:nvSpPr>
          <p:cNvPr id="19" name="Rectangle 18">
            <a:extLst>
              <a:ext uri="{FF2B5EF4-FFF2-40B4-BE49-F238E27FC236}">
                <a16:creationId xmlns:a16="http://schemas.microsoft.com/office/drawing/2014/main" id="{1C99371D-201F-0D4B-88BD-9E10AA83B46F}"/>
              </a:ext>
            </a:extLst>
          </p:cNvPr>
          <p:cNvSpPr/>
          <p:nvPr/>
        </p:nvSpPr>
        <p:spPr>
          <a:xfrm>
            <a:off x="340820" y="461018"/>
            <a:ext cx="4144683" cy="2323713"/>
          </a:xfrm>
          <a:prstGeom prst="rect">
            <a:avLst/>
          </a:prstGeom>
        </p:spPr>
        <p:txBody>
          <a:bodyPr wrap="square">
            <a:spAutoFit/>
          </a:bodyPr>
          <a:lstStyle/>
          <a:p>
            <a:r>
              <a:rPr lang="en-US" sz="3400" b="1" dirty="0">
                <a:solidFill>
                  <a:schemeClr val="bg1"/>
                </a:solidFill>
                <a:latin typeface="Arial" panose="020B0604020202020204" pitchFamily="34" charset="0"/>
                <a:cs typeface="Arial" panose="020B0604020202020204" pitchFamily="34" charset="0"/>
              </a:rPr>
              <a:t>Leaves are falling, quitting smoking or vaping is calling</a:t>
            </a:r>
          </a:p>
          <a:p>
            <a:r>
              <a:rPr lang="en-US" sz="2000" b="1" dirty="0">
                <a:solidFill>
                  <a:schemeClr val="bg1"/>
                </a:solidFill>
                <a:latin typeface="Arial" panose="020B0604020202020204" pitchFamily="34" charset="0"/>
                <a:cs typeface="Arial" panose="020B0604020202020204" pitchFamily="34" charset="0"/>
              </a:rPr>
              <a:t>Now’s the time to create healthier, new habits</a:t>
            </a:r>
          </a:p>
        </p:txBody>
      </p:sp>
      <p:sp>
        <p:nvSpPr>
          <p:cNvPr id="21" name="Rectangle 20">
            <a:extLst>
              <a:ext uri="{FF2B5EF4-FFF2-40B4-BE49-F238E27FC236}">
                <a16:creationId xmlns:a16="http://schemas.microsoft.com/office/drawing/2014/main" id="{1A67FA2F-039C-6D4E-AE40-CFDBB238689B}"/>
              </a:ext>
            </a:extLst>
          </p:cNvPr>
          <p:cNvSpPr/>
          <p:nvPr/>
        </p:nvSpPr>
        <p:spPr>
          <a:xfrm>
            <a:off x="3841143" y="4663918"/>
            <a:ext cx="1790224" cy="1292662"/>
          </a:xfrm>
          <a:prstGeom prst="rect">
            <a:avLst/>
          </a:prstGeom>
        </p:spPr>
        <p:txBody>
          <a:bodyPr wrap="square">
            <a:spAutoFit/>
          </a:bodyPr>
          <a:lstStyle/>
          <a:p>
            <a:r>
              <a:rPr lang="en-US" sz="1300" b="1" dirty="0">
                <a:solidFill>
                  <a:srgbClr val="009784"/>
                </a:solidFill>
                <a:latin typeface="Arial" panose="020B0604020202020204" pitchFamily="34" charset="0"/>
                <a:cs typeface="Arial" panose="020B0604020202020204" pitchFamily="34" charset="0"/>
              </a:rPr>
              <a:t>[Customized eligibility language].</a:t>
            </a:r>
            <a:br>
              <a:rPr lang="en-US" sz="1300" dirty="0">
                <a:solidFill>
                  <a:srgbClr val="009784"/>
                </a:solidFill>
                <a:latin typeface="Arial" panose="020B0604020202020204" pitchFamily="34" charset="0"/>
                <a:cs typeface="Arial" panose="020B0604020202020204" pitchFamily="34" charset="0"/>
              </a:rPr>
            </a:br>
            <a:endParaRPr lang="en-US" sz="1300" dirty="0">
              <a:solidFill>
                <a:schemeClr val="tx1">
                  <a:lumMod val="75000"/>
                  <a:lumOff val="25000"/>
                </a:schemeClr>
              </a:solidFill>
              <a:latin typeface="Arial" panose="020B0604020202020204" pitchFamily="34" charset="0"/>
              <a:cs typeface="Arial" panose="020B0604020202020204" pitchFamily="34" charset="0"/>
            </a:endParaRPr>
          </a:p>
          <a:p>
            <a:r>
              <a:rPr lang="en-US" sz="1300" dirty="0">
                <a:solidFill>
                  <a:schemeClr val="tx1">
                    <a:lumMod val="75000"/>
                    <a:lumOff val="25000"/>
                  </a:schemeClr>
                </a:solidFill>
                <a:latin typeface="Arial" panose="020B0604020202020204" pitchFamily="34" charset="0"/>
                <a:cs typeface="Arial" panose="020B0604020202020204" pitchFamily="34" charset="0"/>
              </a:rPr>
              <a:t>Scan the code with your phone or visit </a:t>
            </a:r>
            <a:r>
              <a:rPr lang="en-US" sz="1300" b="1" dirty="0" err="1">
                <a:solidFill>
                  <a:srgbClr val="009784"/>
                </a:solidFill>
                <a:latin typeface="Arial" panose="020B0604020202020204" pitchFamily="34" charset="0"/>
                <a:cs typeface="Arial" panose="020B0604020202020204" pitchFamily="34" charset="0"/>
              </a:rPr>
              <a:t>pivot.co</a:t>
            </a:r>
            <a:endParaRPr lang="en-US" sz="1300" dirty="0">
              <a:solidFill>
                <a:srgbClr val="009784"/>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7A38B82-E74C-7A41-BE2F-C1255D315E51}"/>
              </a:ext>
            </a:extLst>
          </p:cNvPr>
          <p:cNvSpPr/>
          <p:nvPr/>
        </p:nvSpPr>
        <p:spPr>
          <a:xfrm>
            <a:off x="340821" y="8328210"/>
            <a:ext cx="3088179" cy="461665"/>
          </a:xfrm>
          <a:prstGeom prst="rect">
            <a:avLst/>
          </a:prstGeom>
        </p:spPr>
        <p:txBody>
          <a:bodyPr wrap="square">
            <a:spAutoFit/>
          </a:bodyPr>
          <a:lstStyle/>
          <a:p>
            <a:r>
              <a:rPr lang="en-US" sz="800" dirty="0">
                <a:solidFill>
                  <a:schemeClr val="bg2">
                    <a:lumMod val="50000"/>
                  </a:schemeClr>
                </a:solidFill>
                <a:latin typeface="Arial" panose="020B0604020202020204" pitchFamily="34" charset="0"/>
                <a:cs typeface="Arial" panose="020B0604020202020204" pitchFamily="34" charset="0"/>
              </a:rPr>
              <a:t>*Pivot is a flexible program designed to address all forms of tobacco use. The Pivot </a:t>
            </a:r>
            <a:r>
              <a:rPr lang="en-US" sz="800" dirty="0" err="1">
                <a:solidFill>
                  <a:schemeClr val="bg2">
                    <a:lumMod val="50000"/>
                  </a:schemeClr>
                </a:solidFill>
                <a:latin typeface="Arial" panose="020B0604020202020204" pitchFamily="34" charset="0"/>
                <a:cs typeface="Arial" panose="020B0604020202020204" pitchFamily="34" charset="0"/>
              </a:rPr>
              <a:t>SmartSensor</a:t>
            </a:r>
            <a:r>
              <a:rPr lang="en-US" sz="800" dirty="0">
                <a:solidFill>
                  <a:schemeClr val="bg2">
                    <a:lumMod val="50000"/>
                  </a:schemeClr>
                </a:solidFill>
                <a:latin typeface="Arial" panose="020B0604020202020204" pitchFamily="34" charset="0"/>
                <a:cs typeface="Arial" panose="020B0604020202020204" pitchFamily="34" charset="0"/>
              </a:rPr>
              <a:t> and NRT are only provided to those who smoke combustible cigarettes.</a:t>
            </a:r>
          </a:p>
        </p:txBody>
      </p:sp>
      <p:sp>
        <p:nvSpPr>
          <p:cNvPr id="14" name="Rectangle 13">
            <a:extLst>
              <a:ext uri="{FF2B5EF4-FFF2-40B4-BE49-F238E27FC236}">
                <a16:creationId xmlns:a16="http://schemas.microsoft.com/office/drawing/2014/main" id="{A788BE6F-1666-5DE4-8239-AB5B104940FE}"/>
              </a:ext>
            </a:extLst>
          </p:cNvPr>
          <p:cNvSpPr/>
          <p:nvPr/>
        </p:nvSpPr>
        <p:spPr>
          <a:xfrm>
            <a:off x="3841143" y="7835767"/>
            <a:ext cx="2485516" cy="492443"/>
          </a:xfrm>
          <a:prstGeom prst="rect">
            <a:avLst/>
          </a:prstGeom>
        </p:spPr>
        <p:txBody>
          <a:bodyPr wrap="square">
            <a:spAutoFit/>
          </a:bodyPr>
          <a:lstStyle/>
          <a:p>
            <a:r>
              <a:rPr lang="en-US" sz="1300" b="1" dirty="0">
                <a:solidFill>
                  <a:schemeClr val="tx1">
                    <a:lumMod val="75000"/>
                    <a:lumOff val="25000"/>
                  </a:schemeClr>
                </a:solidFill>
                <a:latin typeface="Arial" panose="020B0604020202020204" pitchFamily="34" charset="0"/>
                <a:cs typeface="Arial" panose="020B0604020202020204" pitchFamily="34" charset="0"/>
              </a:rPr>
              <a:t>Need help quitting vaping? </a:t>
            </a:r>
            <a:r>
              <a:rPr lang="en-US" sz="1300" dirty="0">
                <a:solidFill>
                  <a:schemeClr val="tx1">
                    <a:lumMod val="75000"/>
                    <a:lumOff val="25000"/>
                  </a:schemeClr>
                </a:solidFill>
                <a:latin typeface="Arial" panose="020B0604020202020204" pitchFamily="34" charset="0"/>
                <a:cs typeface="Arial" panose="020B0604020202020204" pitchFamily="34" charset="0"/>
              </a:rPr>
              <a:t>We have a solution for that too!</a:t>
            </a:r>
          </a:p>
        </p:txBody>
      </p:sp>
      <p:sp>
        <p:nvSpPr>
          <p:cNvPr id="15" name="Rectangle 14">
            <a:extLst>
              <a:ext uri="{FF2B5EF4-FFF2-40B4-BE49-F238E27FC236}">
                <a16:creationId xmlns:a16="http://schemas.microsoft.com/office/drawing/2014/main" id="{C079C886-0049-AB53-5050-FDC3EB949A0D}"/>
              </a:ext>
            </a:extLst>
          </p:cNvPr>
          <p:cNvSpPr/>
          <p:nvPr/>
        </p:nvSpPr>
        <p:spPr>
          <a:xfrm>
            <a:off x="3841143" y="3913055"/>
            <a:ext cx="2389536"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Get Started!</a:t>
            </a:r>
            <a:endParaRPr lang="en-US" sz="160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DA73C9EA-8610-9992-8B97-800AE0B8A921}"/>
              </a:ext>
            </a:extLst>
          </p:cNvPr>
          <p:cNvCxnSpPr>
            <a:cxnSpLocks/>
          </p:cNvCxnSpPr>
          <p:nvPr/>
        </p:nvCxnSpPr>
        <p:spPr>
          <a:xfrm>
            <a:off x="3926202" y="7743373"/>
            <a:ext cx="11348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5331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390</Words>
  <Application>Microsoft Macintosh PowerPoint</Application>
  <PresentationFormat>Letter Paper (8.5x11 in)</PresentationFormat>
  <Paragraphs>24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Scott</dc:creator>
  <cp:lastModifiedBy>Alexis Scott</cp:lastModifiedBy>
  <cp:revision>8</cp:revision>
  <dcterms:created xsi:type="dcterms:W3CDTF">2022-03-15T18:37:07Z</dcterms:created>
  <dcterms:modified xsi:type="dcterms:W3CDTF">2022-08-09T21:39:17Z</dcterms:modified>
</cp:coreProperties>
</file>