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935"/>
    <a:srgbClr val="009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9D4EBD-5731-50F0-4A3C-99353F30DFB8}" v="34" dt="2021-06-11T01:27:15.460"/>
    <p1510:client id="{6600A6C5-B135-7580-A880-40F447EAAB46}" v="6" dt="2021-04-29T22:13:32.248"/>
    <p1510:client id="{8072D238-15E1-F9D6-BFAA-0108F8F650A7}" v="323" dt="2021-05-13T22:37:36.746"/>
    <p1510:client id="{8271C29F-5010-0000-D860-7D0C3F72B079}" v="372" dt="2021-04-27T21:20:58.766"/>
    <p1510:client id="{AA7FC29F-3044-0000-CAE2-C330B3ECB292}" v="33" dt="2021-04-28T00:10:11.56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6845" y="762000"/>
            <a:ext cx="6458709" cy="375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3E3935"/>
                </a:solidFill>
                <a:latin typeface="Graphik-Semibold"/>
                <a:cs typeface="Graphik-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100" y="2002354"/>
            <a:ext cx="6426200" cy="2058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A465AFE3-D690-4085-BEE0-D3AEA3DA22FA}"/>
              </a:ext>
            </a:extLst>
          </p:cNvPr>
          <p:cNvSpPr/>
          <p:nvPr/>
        </p:nvSpPr>
        <p:spPr>
          <a:xfrm>
            <a:off x="2589410" y="4771541"/>
            <a:ext cx="4394212" cy="4413056"/>
          </a:xfrm>
          <a:prstGeom prst="ellipse">
            <a:avLst/>
          </a:prstGeom>
          <a:solidFill>
            <a:srgbClr val="009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009879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52727" y="1463553"/>
            <a:ext cx="6324314" cy="3495637"/>
          </a:xfrm>
          <a:prstGeom prst="rect">
            <a:avLst/>
          </a:prstGeom>
        </p:spPr>
        <p:txBody>
          <a:bodyPr vert="horz" wrap="square" lIns="0" tIns="38100" rIns="0" bIns="0" rtlCol="0" anchor="t">
            <a:spAutoFit/>
          </a:bodyPr>
          <a:lstStyle/>
          <a:p>
            <a:pPr marL="12700" marR="783590">
              <a:lnSpc>
                <a:spcPct val="125000"/>
              </a:lnSpc>
            </a:pPr>
            <a:r>
              <a:rPr lang="en-US" sz="2800" spc="-85" dirty="0">
                <a:solidFill>
                  <a:srgbClr val="009879"/>
                </a:solidFill>
                <a:latin typeface="Arial"/>
                <a:cs typeface="Arial"/>
              </a:rPr>
              <a:t>Tailor your quit journey, your way.</a:t>
            </a:r>
            <a:endParaRPr lang="en-US"/>
          </a:p>
          <a:p>
            <a:pPr marL="12700" marR="5080" algn="l">
              <a:lnSpc>
                <a:spcPct val="125000"/>
              </a:lnSpc>
            </a:pPr>
            <a:r>
              <a:rPr lang="en-US" sz="1300" spc="-5" dirty="0">
                <a:solidFill>
                  <a:srgbClr val="009879"/>
                </a:solidFill>
                <a:latin typeface="Arial"/>
                <a:cs typeface="Arial"/>
              </a:rPr>
              <a:t>Pivot</a:t>
            </a:r>
            <a:r>
              <a:rPr sz="1300" spc="-5" dirty="0">
                <a:solidFill>
                  <a:srgbClr val="009879"/>
                </a:solidFill>
                <a:latin typeface="Arial"/>
                <a:cs typeface="Arial"/>
              </a:rPr>
              <a:t>,</a:t>
            </a:r>
            <a:r>
              <a:rPr sz="1300" spc="-10" dirty="0">
                <a:solidFill>
                  <a:srgbClr val="00987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009879"/>
                </a:solidFill>
                <a:latin typeface="Arial"/>
                <a:cs typeface="Arial"/>
              </a:rPr>
              <a:t>a</a:t>
            </a:r>
            <a:r>
              <a:rPr sz="1300" spc="-5" dirty="0">
                <a:solidFill>
                  <a:srgbClr val="00987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009879"/>
                </a:solidFill>
                <a:latin typeface="Arial"/>
                <a:cs typeface="Arial"/>
              </a:rPr>
              <a:t>quit-tobacco</a:t>
            </a:r>
            <a:r>
              <a:rPr sz="1300" spc="-5" dirty="0">
                <a:solidFill>
                  <a:srgbClr val="009879"/>
                </a:solidFill>
                <a:latin typeface="Arial"/>
                <a:cs typeface="Arial"/>
              </a:rPr>
              <a:t> program personalized</a:t>
            </a:r>
            <a:r>
              <a:rPr sz="1300" spc="-10" dirty="0">
                <a:solidFill>
                  <a:srgbClr val="009879"/>
                </a:solidFill>
                <a:latin typeface="Arial"/>
                <a:cs typeface="Arial"/>
              </a:rPr>
              <a:t> for</a:t>
            </a:r>
            <a:r>
              <a:rPr sz="1300" spc="-5" dirty="0">
                <a:solidFill>
                  <a:srgbClr val="009879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009879"/>
                </a:solidFill>
                <a:latin typeface="Arial"/>
                <a:cs typeface="Arial"/>
              </a:rPr>
              <a:t>you.</a:t>
            </a:r>
            <a:br>
              <a:rPr lang="en-US" sz="1300" spc="-10" dirty="0">
                <a:solidFill>
                  <a:srgbClr val="009879"/>
                </a:solidFill>
                <a:latin typeface="Arial"/>
                <a:cs typeface="Arial"/>
              </a:rPr>
            </a:br>
            <a:br>
              <a:rPr lang="en-US" sz="1300" spc="-10" dirty="0">
                <a:latin typeface="Arial"/>
                <a:cs typeface="Arial"/>
              </a:rPr>
            </a:br>
            <a:r>
              <a:rPr lang="en-US" sz="1300" b="0" spc="-10" dirty="0">
                <a:latin typeface="Arial"/>
                <a:cs typeface="Arial"/>
              </a:rPr>
              <a:t>Pivot’s unique and personalized program begins with you, not a quit date. </a:t>
            </a:r>
            <a:r>
              <a:rPr lang="en-US" sz="1300" b="0" dirty="0">
                <a:latin typeface="Arial"/>
                <a:cs typeface="Arial"/>
              </a:rPr>
              <a:t>We start by  helping people</a:t>
            </a:r>
            <a:r>
              <a:rPr lang="en-US" sz="1300" b="0" spc="-10" dirty="0">
                <a:latin typeface="Arial"/>
                <a:cs typeface="Arial"/>
              </a:rPr>
              <a:t> learn new behaviors and reduce their tobacco use — both of which ultimately lead to higher success rates. Pivot is a quit-smoking program based on your schedule, not ours.</a:t>
            </a:r>
            <a:br>
              <a:rPr lang="en-US" sz="1300" b="0" spc="-10" dirty="0">
                <a:latin typeface="Arial"/>
                <a:cs typeface="Arial"/>
              </a:rPr>
            </a:br>
            <a:endParaRPr lang="en-US">
              <a:cs typeface="Arial"/>
            </a:endParaRPr>
          </a:p>
          <a:p>
            <a:pPr algn="l">
              <a:lnSpc>
                <a:spcPct val="125000"/>
              </a:lnSpc>
            </a:pPr>
            <a:r>
              <a:rPr lang="en-US" sz="1300" b="0" spc="-10" dirty="0">
                <a:latin typeface="Arial"/>
                <a:cs typeface="Arial"/>
              </a:rPr>
              <a:t>[CUSTOMIZABLE SECTION FOR ELIGIBILITY MESSAGING].</a:t>
            </a:r>
            <a:br>
              <a:rPr lang="en-US" sz="1300" b="0" spc="-10" dirty="0">
                <a:latin typeface="Arial"/>
                <a:cs typeface="Arial"/>
              </a:rPr>
            </a:br>
            <a:endParaRPr lang="en-US" sz="1300" b="0" spc="-10" dirty="0">
              <a:latin typeface="Arial"/>
              <a:cs typeface="Arial"/>
            </a:endParaRPr>
          </a:p>
          <a:p>
            <a:pPr algn="l">
              <a:lnSpc>
                <a:spcPct val="125000"/>
              </a:lnSpc>
            </a:pPr>
            <a:r>
              <a:rPr lang="en-US" sz="1300" spc="-10" dirty="0">
                <a:latin typeface="Arial"/>
                <a:cs typeface="Arial"/>
              </a:rPr>
              <a:t>Visit </a:t>
            </a:r>
            <a:r>
              <a:rPr lang="en-US" sz="1300" spc="-10" dirty="0">
                <a:solidFill>
                  <a:srgbClr val="009879"/>
                </a:solidFill>
                <a:latin typeface="Arial"/>
                <a:cs typeface="Arial"/>
              </a:rPr>
              <a:t>account.pivot.co</a:t>
            </a:r>
            <a:r>
              <a:rPr lang="en-US" sz="1300" spc="-10" dirty="0">
                <a:latin typeface="Arial"/>
                <a:cs typeface="Arial"/>
              </a:rPr>
              <a:t> </a:t>
            </a:r>
            <a:endParaRPr lang="en-US" sz="1300" b="0" spc="-10" dirty="0">
              <a:latin typeface="Arial"/>
              <a:cs typeface="Arial"/>
            </a:endParaRPr>
          </a:p>
          <a:p>
            <a:pPr algn="l">
              <a:lnSpc>
                <a:spcPct val="125000"/>
              </a:lnSpc>
            </a:pPr>
            <a:r>
              <a:rPr lang="en-US" sz="1300" spc="-10" dirty="0">
                <a:latin typeface="Arial"/>
                <a:cs typeface="Arial"/>
              </a:rPr>
              <a:t>and use </a:t>
            </a:r>
            <a:r>
              <a:rPr lang="en-US" sz="1300" spc="-10" dirty="0">
                <a:solidFill>
                  <a:srgbClr val="009879"/>
                </a:solidFill>
                <a:latin typeface="Arial"/>
                <a:cs typeface="Arial"/>
              </a:rPr>
              <a:t>[CODE]</a:t>
            </a:r>
            <a:r>
              <a:rPr lang="en-US" sz="1300" spc="-10" dirty="0">
                <a:latin typeface="Arial"/>
                <a:cs typeface="Arial"/>
              </a:rPr>
              <a:t> for registration.</a:t>
            </a:r>
            <a:endParaRPr sz="1300" dirty="0">
              <a:latin typeface="Arial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27B4305-34CD-49E4-B319-68D48CE5F487}"/>
              </a:ext>
            </a:extLst>
          </p:cNvPr>
          <p:cNvGrpSpPr/>
          <p:nvPr/>
        </p:nvGrpSpPr>
        <p:grpSpPr>
          <a:xfrm>
            <a:off x="779019" y="6069194"/>
            <a:ext cx="2468245" cy="1828800"/>
            <a:chOff x="605846" y="5936713"/>
            <a:chExt cx="2468245" cy="1828800"/>
          </a:xfrm>
        </p:grpSpPr>
        <p:sp>
          <p:nvSpPr>
            <p:cNvPr id="10" name="object 10"/>
            <p:cNvSpPr/>
            <p:nvPr/>
          </p:nvSpPr>
          <p:spPr>
            <a:xfrm>
              <a:off x="605846" y="5936713"/>
              <a:ext cx="2468245" cy="1828800"/>
            </a:xfrm>
            <a:custGeom>
              <a:avLst/>
              <a:gdLst/>
              <a:ahLst/>
              <a:cxnLst/>
              <a:rect l="l" t="t" r="r" b="b"/>
              <a:pathLst>
                <a:path w="2468245" h="1828800">
                  <a:moveTo>
                    <a:pt x="2467876" y="0"/>
                  </a:moveTo>
                  <a:lnTo>
                    <a:pt x="228600" y="0"/>
                  </a:lnTo>
                  <a:lnTo>
                    <a:pt x="182529" y="4644"/>
                  </a:lnTo>
                  <a:lnTo>
                    <a:pt x="139619" y="17964"/>
                  </a:lnTo>
                  <a:lnTo>
                    <a:pt x="100788" y="39041"/>
                  </a:lnTo>
                  <a:lnTo>
                    <a:pt x="66955" y="66955"/>
                  </a:lnTo>
                  <a:lnTo>
                    <a:pt x="39041" y="100788"/>
                  </a:lnTo>
                  <a:lnTo>
                    <a:pt x="17964" y="139619"/>
                  </a:lnTo>
                  <a:lnTo>
                    <a:pt x="4644" y="182529"/>
                  </a:lnTo>
                  <a:lnTo>
                    <a:pt x="0" y="228599"/>
                  </a:lnTo>
                  <a:lnTo>
                    <a:pt x="0" y="1600199"/>
                  </a:lnTo>
                  <a:lnTo>
                    <a:pt x="4644" y="1646266"/>
                  </a:lnTo>
                  <a:lnTo>
                    <a:pt x="17964" y="1689175"/>
                  </a:lnTo>
                  <a:lnTo>
                    <a:pt x="39041" y="1728006"/>
                  </a:lnTo>
                  <a:lnTo>
                    <a:pt x="66955" y="1761839"/>
                  </a:lnTo>
                  <a:lnTo>
                    <a:pt x="100788" y="1789754"/>
                  </a:lnTo>
                  <a:lnTo>
                    <a:pt x="139619" y="1810833"/>
                  </a:lnTo>
                  <a:lnTo>
                    <a:pt x="182529" y="1824155"/>
                  </a:lnTo>
                  <a:lnTo>
                    <a:pt x="228600" y="1828799"/>
                  </a:lnTo>
                  <a:lnTo>
                    <a:pt x="2239276" y="1828799"/>
                  </a:lnTo>
                  <a:lnTo>
                    <a:pt x="2285347" y="1824155"/>
                  </a:lnTo>
                  <a:lnTo>
                    <a:pt x="2328257" y="1810833"/>
                  </a:lnTo>
                  <a:lnTo>
                    <a:pt x="2367088" y="1789754"/>
                  </a:lnTo>
                  <a:lnTo>
                    <a:pt x="2400920" y="1761839"/>
                  </a:lnTo>
                  <a:lnTo>
                    <a:pt x="2428834" y="1728006"/>
                  </a:lnTo>
                  <a:lnTo>
                    <a:pt x="2449911" y="1689175"/>
                  </a:lnTo>
                  <a:lnTo>
                    <a:pt x="2463232" y="1646266"/>
                  </a:lnTo>
                  <a:lnTo>
                    <a:pt x="2467876" y="1600199"/>
                  </a:lnTo>
                  <a:lnTo>
                    <a:pt x="2467876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890842" y="6305897"/>
              <a:ext cx="1908243" cy="1079783"/>
            </a:xfrm>
            <a:prstGeom prst="rect">
              <a:avLst/>
            </a:prstGeom>
          </p:spPr>
          <p:txBody>
            <a:bodyPr vert="horz" wrap="square" lIns="0" tIns="2540" rIns="0" bIns="0" rtlCol="0" anchor="t">
              <a:spAutoFit/>
            </a:bodyPr>
            <a:lstStyle/>
            <a:p>
              <a:pPr>
                <a:spcBef>
                  <a:spcPts val="20"/>
                </a:spcBef>
              </a:pP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“Pivot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made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it</a:t>
              </a:r>
              <a:r>
                <a:rPr sz="1000" spc="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possible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to</a:t>
              </a:r>
              <a:r>
                <a:rPr sz="1000" spc="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quit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at </a:t>
              </a:r>
              <a:r>
                <a:rPr sz="1000" spc="-10" dirty="0">
                  <a:solidFill>
                    <a:srgbClr val="3E3935"/>
                  </a:solidFill>
                  <a:latin typeface="Arial"/>
                  <a:cs typeface="Arial"/>
                </a:rPr>
                <a:t>my 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own pace.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 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was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not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intending</a:t>
              </a:r>
              <a:r>
                <a:rPr sz="1000" spc="-2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to</a:t>
              </a:r>
              <a:r>
                <a:rPr sz="10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spc="-10" dirty="0">
                  <a:solidFill>
                    <a:srgbClr val="3E3935"/>
                  </a:solidFill>
                  <a:latin typeface="Arial"/>
                  <a:cs typeface="Arial"/>
                </a:rPr>
                <a:t>even</a:t>
              </a:r>
              <a:r>
                <a:rPr sz="10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quit</a:t>
              </a:r>
              <a:r>
                <a:rPr sz="10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smoking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-25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in the beginning… and I ended</a:t>
              </a:r>
              <a:r>
                <a:rPr lang="en-US" sz="1000" dirty="0">
                  <a:solidFill>
                    <a:srgbClr val="3E3935"/>
                  </a:solidFill>
                  <a:latin typeface="Arial"/>
                  <a:cs typeface="Arial"/>
                </a:rPr>
                <a:t> </a:t>
              </a:r>
              <a:r>
                <a:rPr sz="1000" spc="-25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up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dirty="0">
                  <a:solidFill>
                    <a:srgbClr val="3E3935"/>
                  </a:solidFill>
                  <a:latin typeface="Arial"/>
                  <a:cs typeface="Arial"/>
                </a:rPr>
                <a:t>quitting</a:t>
              </a:r>
              <a:r>
                <a:rPr sz="1000" spc="-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000" spc="-15" dirty="0">
                  <a:solidFill>
                    <a:srgbClr val="3E3935"/>
                  </a:solidFill>
                  <a:latin typeface="Arial"/>
                  <a:cs typeface="Arial"/>
                </a:rPr>
                <a:t>smoking.”</a:t>
              </a:r>
              <a:endParaRPr lang="en-US" sz="100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spcBef>
                  <a:spcPts val="20"/>
                </a:spcBef>
              </a:pPr>
              <a:endParaRPr lang="en-US" sz="1000" b="1" spc="-30" dirty="0">
                <a:solidFill>
                  <a:srgbClr val="58595B"/>
                </a:solidFill>
                <a:latin typeface="Arial"/>
                <a:cs typeface="Arial"/>
              </a:endParaRPr>
            </a:p>
            <a:p>
              <a:pPr>
                <a:spcBef>
                  <a:spcPts val="20"/>
                </a:spcBef>
              </a:pPr>
              <a:r>
                <a:rPr sz="1000" b="1" spc="-30" dirty="0">
                  <a:solidFill>
                    <a:srgbClr val="58595B"/>
                  </a:solidFill>
                  <a:latin typeface="Arial"/>
                  <a:cs typeface="Arial"/>
                </a:rPr>
                <a:t>Tony</a:t>
              </a:r>
              <a:r>
                <a:rPr sz="1000" b="1" spc="-1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000" b="1" dirty="0">
                  <a:solidFill>
                    <a:srgbClr val="58595B"/>
                  </a:solidFill>
                  <a:latin typeface="Arial"/>
                  <a:cs typeface="Arial"/>
                </a:rPr>
                <a:t>C.</a:t>
              </a:r>
              <a:r>
                <a:rPr sz="1000" b="1" spc="-1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000" b="1" dirty="0">
                  <a:solidFill>
                    <a:srgbClr val="58595B"/>
                  </a:solidFill>
                  <a:latin typeface="Arial"/>
                  <a:cs typeface="Arial"/>
                </a:rPr>
                <a:t>|</a:t>
              </a:r>
              <a:r>
                <a:rPr sz="1000" b="1" spc="-15" dirty="0">
                  <a:solidFill>
                    <a:srgbClr val="58595B"/>
                  </a:solidFill>
                  <a:latin typeface="Arial"/>
                  <a:cs typeface="Arial"/>
                </a:rPr>
                <a:t> </a:t>
              </a:r>
              <a:r>
                <a:rPr sz="1000" b="1" dirty="0">
                  <a:solidFill>
                    <a:srgbClr val="58595B"/>
                  </a:solidFill>
                  <a:latin typeface="Arial"/>
                  <a:cs typeface="Arial"/>
                </a:rPr>
                <a:t>57</a:t>
              </a:r>
              <a:endParaRPr lang="en-US" sz="1000">
                <a:latin typeface="Arial"/>
                <a:cs typeface="Arial"/>
              </a:endParaRPr>
            </a:p>
          </p:txBody>
        </p:sp>
      </p:grpSp>
      <p:pic>
        <p:nvPicPr>
          <p:cNvPr id="26" name="Picture 26" descr="A picture containing text, sign, dark, gauge&#10;&#10;Description automatically generated">
            <a:extLst>
              <a:ext uri="{FF2B5EF4-FFF2-40B4-BE49-F238E27FC236}">
                <a16:creationId xmlns:a16="http://schemas.microsoft.com/office/drawing/2014/main" id="{EC114F92-5B7E-40BB-B979-CE9D58185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97" y="780035"/>
            <a:ext cx="1081636" cy="253908"/>
          </a:xfrm>
          <a:prstGeom prst="rect">
            <a:avLst/>
          </a:prstGeom>
        </p:spPr>
      </p:pic>
      <p:pic>
        <p:nvPicPr>
          <p:cNvPr id="30" name="Picture 29" descr="A picture containing text, electronics, parking&#10;&#10;Description automatically generated">
            <a:extLst>
              <a:ext uri="{FF2B5EF4-FFF2-40B4-BE49-F238E27FC236}">
                <a16:creationId xmlns:a16="http://schemas.microsoft.com/office/drawing/2014/main" id="{C8C4FB9E-66B4-4729-9943-0CB942CB7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192" y="4670997"/>
            <a:ext cx="4969889" cy="49302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767841-7934-44B0-8EA5-8DE23138F31B}"/>
              </a:ext>
            </a:extLst>
          </p:cNvPr>
          <p:cNvSpPr/>
          <p:nvPr/>
        </p:nvSpPr>
        <p:spPr>
          <a:xfrm>
            <a:off x="1880631" y="709655"/>
            <a:ext cx="1681177" cy="38725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latin typeface="Arial"/>
                <a:cs typeface="Arial"/>
              </a:rPr>
              <a:t>YOUR LOGO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358356" y="3492894"/>
            <a:ext cx="2599690" cy="11049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600"/>
              </a:spcBef>
            </a:pP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Pivot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App: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 Learn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practice</a:t>
            </a:r>
            <a:endParaRPr sz="1000">
              <a:latin typeface="Arial"/>
              <a:cs typeface="Arial"/>
            </a:endParaRPr>
          </a:p>
          <a:p>
            <a:pPr marL="12700" marR="5080" indent="3810">
              <a:lnSpc>
                <a:spcPct val="141700"/>
              </a:lnSpc>
            </a:pP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Daily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recommendations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challenges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that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are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built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busy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schedules. Based on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years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of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research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conducted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by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physicians, </a:t>
            </a:r>
            <a:r>
              <a:rPr sz="1000" spc="-25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clinicians,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behavioral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scientists.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61404" y="4788294"/>
            <a:ext cx="2514600" cy="132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461009">
              <a:lnSpc>
                <a:spcPct val="141700"/>
              </a:lnSpc>
              <a:spcBef>
                <a:spcPts val="100"/>
              </a:spcBef>
            </a:pP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Nicotine</a:t>
            </a:r>
            <a:r>
              <a:rPr sz="1000" b="1" spc="-3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Replacement</a:t>
            </a:r>
            <a:r>
              <a:rPr sz="1000" b="1" spc="-3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Products*: </a:t>
            </a:r>
            <a:r>
              <a:rPr sz="1000" b="1" spc="-20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Reduce cravings</a:t>
            </a:r>
            <a:endParaRPr sz="1000">
              <a:latin typeface="Arial"/>
              <a:cs typeface="Arial"/>
            </a:endParaRPr>
          </a:p>
          <a:p>
            <a:pPr marL="12700" marR="5080" indent="1270">
              <a:lnSpc>
                <a:spcPct val="141700"/>
              </a:lnSpc>
            </a:pP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Proven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to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increase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the chances of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successfully quitting,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are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provided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at no </a:t>
            </a:r>
            <a:r>
              <a:rPr sz="10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cost to participants.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Order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 the app and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have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them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delivered directly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to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your 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door.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4673" y="6299594"/>
            <a:ext cx="2680335" cy="110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marR="558165" indent="-10795">
              <a:lnSpc>
                <a:spcPct val="141700"/>
              </a:lnSpc>
              <a:spcBef>
                <a:spcPts val="100"/>
              </a:spcBef>
            </a:pP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The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Pivot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SmartSensor*: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Proven</a:t>
            </a:r>
            <a:r>
              <a:rPr sz="1000" b="1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to </a:t>
            </a:r>
            <a:r>
              <a:rPr sz="1000" b="1" spc="-20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increase motivation</a:t>
            </a:r>
            <a:endParaRPr sz="1000">
              <a:latin typeface="Arial"/>
              <a:cs typeface="Arial"/>
            </a:endParaRPr>
          </a:p>
          <a:p>
            <a:pPr marL="20955" marR="135890" indent="-1270">
              <a:lnSpc>
                <a:spcPct val="141700"/>
              </a:lnSpc>
            </a:pP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Measures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the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carbon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monoxide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exhaled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breath. Visualize progress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 and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see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how</a:t>
            </a:r>
            <a:endParaRPr sz="10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500"/>
              </a:spcBef>
            </a:pP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even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small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changes</a:t>
            </a:r>
            <a:r>
              <a:rPr sz="1000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can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have</a:t>
            </a: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major</a:t>
            </a:r>
            <a:r>
              <a:rPr sz="1000" spc="-2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impacts.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9974" y="7594995"/>
            <a:ext cx="2571115" cy="132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532130" indent="-635">
              <a:lnSpc>
                <a:spcPct val="141700"/>
              </a:lnSpc>
              <a:spcBef>
                <a:spcPts val="100"/>
              </a:spcBef>
            </a:pP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Support</a:t>
            </a:r>
            <a:r>
              <a:rPr sz="1000" b="1" spc="-3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and</a:t>
            </a:r>
            <a:r>
              <a:rPr sz="1000" b="1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Guidance:</a:t>
            </a:r>
            <a:r>
              <a:rPr sz="1000" b="1" spc="-2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3E3935"/>
                </a:solidFill>
                <a:latin typeface="Arial"/>
                <a:cs typeface="Arial"/>
              </a:rPr>
              <a:t>Available </a:t>
            </a:r>
            <a:r>
              <a:rPr sz="1000" b="1" spc="-204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when</a:t>
            </a:r>
            <a:r>
              <a:rPr sz="1000" b="1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E3935"/>
                </a:solidFill>
                <a:latin typeface="Arial"/>
                <a:cs typeface="Arial"/>
              </a:rPr>
              <a:t>needed</a:t>
            </a:r>
            <a:endParaRPr sz="1000">
              <a:latin typeface="Arial"/>
              <a:cs typeface="Arial"/>
            </a:endParaRPr>
          </a:p>
          <a:p>
            <a:pPr marL="20955" marR="5080" indent="-8255">
              <a:lnSpc>
                <a:spcPct val="141700"/>
              </a:lnSpc>
            </a:pPr>
            <a:r>
              <a:rPr sz="1000" spc="-25" dirty="0">
                <a:solidFill>
                  <a:srgbClr val="3E3935"/>
                </a:solidFill>
                <a:latin typeface="Arial"/>
                <a:cs typeface="Arial"/>
              </a:rPr>
              <a:t>Tap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into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3E3935"/>
                </a:solidFill>
                <a:latin typeface="Arial"/>
                <a:cs typeface="Arial"/>
              </a:rPr>
              <a:t>Pivot’s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online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community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for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collective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wisdom or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text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in the app with a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specially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trained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health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coach,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assigned</a:t>
            </a:r>
            <a:r>
              <a:rPr sz="1000" spc="-1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to </a:t>
            </a:r>
            <a:r>
              <a:rPr sz="1000" spc="-25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you, </a:t>
            </a:r>
            <a:r>
              <a:rPr sz="1000" spc="-10" dirty="0">
                <a:solidFill>
                  <a:srgbClr val="3E3935"/>
                </a:solidFill>
                <a:latin typeface="Arial"/>
                <a:cs typeface="Arial"/>
              </a:rPr>
              <a:t>for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personalized </a:t>
            </a:r>
            <a:r>
              <a:rPr sz="1000" dirty="0">
                <a:solidFill>
                  <a:srgbClr val="3E3935"/>
                </a:solidFill>
                <a:latin typeface="Arial"/>
                <a:cs typeface="Arial"/>
              </a:rPr>
              <a:t>support and</a:t>
            </a:r>
            <a:r>
              <a:rPr sz="1000" spc="-5" dirty="0">
                <a:solidFill>
                  <a:srgbClr val="3E3935"/>
                </a:solidFill>
                <a:latin typeface="Arial"/>
                <a:cs typeface="Arial"/>
              </a:rPr>
              <a:t> advice.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3928" y="9256340"/>
            <a:ext cx="2570838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*indicated</a:t>
            </a:r>
            <a:r>
              <a:rPr sz="9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only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3E3935"/>
                </a:solidFill>
                <a:latin typeface="Arial"/>
                <a:cs typeface="Arial"/>
              </a:rPr>
              <a:t>for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those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935"/>
                </a:solidFill>
                <a:latin typeface="Arial"/>
                <a:cs typeface="Arial"/>
              </a:rPr>
              <a:t>who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 smoke</a:t>
            </a:r>
            <a:r>
              <a:rPr sz="900" spc="-1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3E3935"/>
                </a:solidFill>
                <a:latin typeface="Arial"/>
                <a:cs typeface="Arial"/>
              </a:rPr>
              <a:t>cigarettes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56845" y="762000"/>
            <a:ext cx="2369820" cy="37592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>
                <a:latin typeface="Arial"/>
              </a:rPr>
              <a:t>Why</a:t>
            </a:r>
            <a:r>
              <a:rPr spc="-30" dirty="0">
                <a:latin typeface="Arial"/>
              </a:rPr>
              <a:t> </a:t>
            </a:r>
            <a:r>
              <a:rPr spc="-15" dirty="0">
                <a:latin typeface="Arial"/>
              </a:rPr>
              <a:t>Pivot</a:t>
            </a:r>
            <a:r>
              <a:rPr spc="-25" dirty="0">
                <a:latin typeface="Arial"/>
              </a:rPr>
              <a:t> </a:t>
            </a:r>
            <a:r>
              <a:rPr spc="-30" dirty="0">
                <a:latin typeface="Arial"/>
              </a:rPr>
              <a:t>Works</a:t>
            </a:r>
            <a:endParaRPr lang="en-US" spc="-30" dirty="0">
              <a:latin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8006" y="1211528"/>
            <a:ext cx="3232412" cy="12671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0">
              <a:lnSpc>
                <a:spcPct val="138900"/>
              </a:lnSpc>
              <a:spcBef>
                <a:spcPts val="100"/>
              </a:spcBef>
            </a:pP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Pivot provides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a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personalized approach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to help </a:t>
            </a:r>
            <a:r>
              <a:rPr sz="1200" spc="-30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E3935"/>
                </a:solidFill>
                <a:latin typeface="Arial"/>
                <a:cs typeface="Arial"/>
              </a:rPr>
              <a:t>you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quit — on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your own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schedule and at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your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own pace.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The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program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can be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tailored </a:t>
            </a:r>
            <a:r>
              <a:rPr sz="1200" spc="-10" dirty="0">
                <a:solidFill>
                  <a:srgbClr val="3E3935"/>
                </a:solidFill>
                <a:latin typeface="Arial"/>
                <a:cs typeface="Arial"/>
              </a:rPr>
              <a:t>for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cigarettes,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smokeless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tobacco,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e-cigarettes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or </a:t>
            </a:r>
            <a:r>
              <a:rPr sz="1200" spc="5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other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 vaping</a:t>
            </a:r>
            <a:r>
              <a:rPr sz="1200" dirty="0">
                <a:solidFill>
                  <a:srgbClr val="3E3935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E3935"/>
                </a:solidFill>
                <a:latin typeface="Arial"/>
                <a:cs typeface="Arial"/>
              </a:rPr>
              <a:t>devices.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85794" y="6394275"/>
            <a:ext cx="471805" cy="471805"/>
            <a:chOff x="685794" y="6394275"/>
            <a:chExt cx="471805" cy="471805"/>
          </a:xfrm>
        </p:grpSpPr>
        <p:sp>
          <p:nvSpPr>
            <p:cNvPr id="14" name="object 14"/>
            <p:cNvSpPr/>
            <p:nvPr/>
          </p:nvSpPr>
          <p:spPr>
            <a:xfrm>
              <a:off x="685794" y="6394275"/>
              <a:ext cx="471805" cy="471805"/>
            </a:xfrm>
            <a:custGeom>
              <a:avLst/>
              <a:gdLst/>
              <a:ahLst/>
              <a:cxnLst/>
              <a:rect l="l" t="t" r="r" b="b"/>
              <a:pathLst>
                <a:path w="471805" h="471804">
                  <a:moveTo>
                    <a:pt x="235877" y="0"/>
                  </a:moveTo>
                  <a:lnTo>
                    <a:pt x="188341" y="4791"/>
                  </a:lnTo>
                  <a:lnTo>
                    <a:pt x="144066" y="18535"/>
                  </a:lnTo>
                  <a:lnTo>
                    <a:pt x="103999" y="40282"/>
                  </a:lnTo>
                  <a:lnTo>
                    <a:pt x="69089" y="69083"/>
                  </a:lnTo>
                  <a:lnTo>
                    <a:pt x="40286" y="103990"/>
                  </a:lnTo>
                  <a:lnTo>
                    <a:pt x="18537" y="144055"/>
                  </a:lnTo>
                  <a:lnTo>
                    <a:pt x="4792" y="188329"/>
                  </a:lnTo>
                  <a:lnTo>
                    <a:pt x="0" y="235864"/>
                  </a:lnTo>
                  <a:lnTo>
                    <a:pt x="4792" y="283403"/>
                  </a:lnTo>
                  <a:lnTo>
                    <a:pt x="18537" y="327680"/>
                  </a:lnTo>
                  <a:lnTo>
                    <a:pt x="40286" y="367747"/>
                  </a:lnTo>
                  <a:lnTo>
                    <a:pt x="69089" y="402656"/>
                  </a:lnTo>
                  <a:lnTo>
                    <a:pt x="103999" y="431458"/>
                  </a:lnTo>
                  <a:lnTo>
                    <a:pt x="144066" y="453205"/>
                  </a:lnTo>
                  <a:lnTo>
                    <a:pt x="188341" y="466949"/>
                  </a:lnTo>
                  <a:lnTo>
                    <a:pt x="235877" y="471741"/>
                  </a:lnTo>
                  <a:lnTo>
                    <a:pt x="283412" y="466949"/>
                  </a:lnTo>
                  <a:lnTo>
                    <a:pt x="327687" y="453205"/>
                  </a:lnTo>
                  <a:lnTo>
                    <a:pt x="367754" y="431458"/>
                  </a:lnTo>
                  <a:lnTo>
                    <a:pt x="402664" y="402656"/>
                  </a:lnTo>
                  <a:lnTo>
                    <a:pt x="431468" y="367747"/>
                  </a:lnTo>
                  <a:lnTo>
                    <a:pt x="453216" y="327680"/>
                  </a:lnTo>
                  <a:lnTo>
                    <a:pt x="466961" y="283403"/>
                  </a:lnTo>
                  <a:lnTo>
                    <a:pt x="471754" y="235864"/>
                  </a:lnTo>
                  <a:lnTo>
                    <a:pt x="466961" y="188329"/>
                  </a:lnTo>
                  <a:lnTo>
                    <a:pt x="453216" y="144055"/>
                  </a:lnTo>
                  <a:lnTo>
                    <a:pt x="431468" y="103990"/>
                  </a:lnTo>
                  <a:lnTo>
                    <a:pt x="402664" y="69083"/>
                  </a:lnTo>
                  <a:lnTo>
                    <a:pt x="367754" y="40282"/>
                  </a:lnTo>
                  <a:lnTo>
                    <a:pt x="327687" y="18535"/>
                  </a:lnTo>
                  <a:lnTo>
                    <a:pt x="283412" y="4791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00B0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57373" y="6499021"/>
              <a:ext cx="128905" cy="262255"/>
            </a:xfrm>
            <a:custGeom>
              <a:avLst/>
              <a:gdLst/>
              <a:ahLst/>
              <a:cxnLst/>
              <a:rect l="l" t="t" r="r" b="b"/>
              <a:pathLst>
                <a:path w="128905" h="262254">
                  <a:moveTo>
                    <a:pt x="64198" y="0"/>
                  </a:moveTo>
                  <a:lnTo>
                    <a:pt x="41378" y="4397"/>
                  </a:lnTo>
                  <a:lnTo>
                    <a:pt x="20683" y="16560"/>
                  </a:lnTo>
                  <a:lnTo>
                    <a:pt x="5696" y="34943"/>
                  </a:lnTo>
                  <a:lnTo>
                    <a:pt x="0" y="58000"/>
                  </a:lnTo>
                  <a:lnTo>
                    <a:pt x="66" y="214706"/>
                  </a:lnTo>
                  <a:lnTo>
                    <a:pt x="20967" y="251134"/>
                  </a:lnTo>
                  <a:lnTo>
                    <a:pt x="26771" y="256590"/>
                  </a:lnTo>
                  <a:lnTo>
                    <a:pt x="27939" y="257759"/>
                  </a:lnTo>
                  <a:lnTo>
                    <a:pt x="29095" y="258724"/>
                  </a:lnTo>
                  <a:lnTo>
                    <a:pt x="29870" y="259499"/>
                  </a:lnTo>
                  <a:lnTo>
                    <a:pt x="31279" y="260663"/>
                  </a:lnTo>
                  <a:lnTo>
                    <a:pt x="34599" y="261515"/>
                  </a:lnTo>
                  <a:lnTo>
                    <a:pt x="41955" y="262038"/>
                  </a:lnTo>
                  <a:lnTo>
                    <a:pt x="55473" y="262216"/>
                  </a:lnTo>
                  <a:lnTo>
                    <a:pt x="64198" y="262216"/>
                  </a:lnTo>
                  <a:lnTo>
                    <a:pt x="99504" y="258533"/>
                  </a:lnTo>
                  <a:lnTo>
                    <a:pt x="102019" y="256400"/>
                  </a:lnTo>
                  <a:lnTo>
                    <a:pt x="107822" y="251027"/>
                  </a:lnTo>
                  <a:lnTo>
                    <a:pt x="108340" y="250460"/>
                  </a:lnTo>
                  <a:lnTo>
                    <a:pt x="56191" y="250460"/>
                  </a:lnTo>
                  <a:lnTo>
                    <a:pt x="48226" y="250409"/>
                  </a:lnTo>
                  <a:lnTo>
                    <a:pt x="41459" y="250248"/>
                  </a:lnTo>
                  <a:lnTo>
                    <a:pt x="36855" y="249999"/>
                  </a:lnTo>
                  <a:lnTo>
                    <a:pt x="36080" y="249415"/>
                  </a:lnTo>
                  <a:lnTo>
                    <a:pt x="35305" y="248640"/>
                  </a:lnTo>
                  <a:lnTo>
                    <a:pt x="34531" y="248056"/>
                  </a:lnTo>
                  <a:lnTo>
                    <a:pt x="11836" y="213931"/>
                  </a:lnTo>
                  <a:lnTo>
                    <a:pt x="11442" y="204228"/>
                  </a:lnTo>
                  <a:lnTo>
                    <a:pt x="11442" y="58000"/>
                  </a:lnTo>
                  <a:lnTo>
                    <a:pt x="15431" y="41510"/>
                  </a:lnTo>
                  <a:lnTo>
                    <a:pt x="26476" y="26603"/>
                  </a:lnTo>
                  <a:lnTo>
                    <a:pt x="43193" y="15806"/>
                  </a:lnTo>
                  <a:lnTo>
                    <a:pt x="64198" y="11645"/>
                  </a:lnTo>
                  <a:lnTo>
                    <a:pt x="99446" y="11645"/>
                  </a:lnTo>
                  <a:lnTo>
                    <a:pt x="87107" y="4397"/>
                  </a:lnTo>
                  <a:lnTo>
                    <a:pt x="64198" y="0"/>
                  </a:lnTo>
                  <a:close/>
                </a:path>
                <a:path w="128905" h="262254">
                  <a:moveTo>
                    <a:pt x="99446" y="11645"/>
                  </a:moveTo>
                  <a:lnTo>
                    <a:pt x="64198" y="11645"/>
                  </a:lnTo>
                  <a:lnTo>
                    <a:pt x="82750" y="15206"/>
                  </a:lnTo>
                  <a:lnTo>
                    <a:pt x="99739" y="25003"/>
                  </a:lnTo>
                  <a:lnTo>
                    <a:pt x="112147" y="39710"/>
                  </a:lnTo>
                  <a:lnTo>
                    <a:pt x="116954" y="58000"/>
                  </a:lnTo>
                  <a:lnTo>
                    <a:pt x="117014" y="201904"/>
                  </a:lnTo>
                  <a:lnTo>
                    <a:pt x="117137" y="204228"/>
                  </a:lnTo>
                  <a:lnTo>
                    <a:pt x="99517" y="242924"/>
                  </a:lnTo>
                  <a:lnTo>
                    <a:pt x="94259" y="247865"/>
                  </a:lnTo>
                  <a:lnTo>
                    <a:pt x="93484" y="248640"/>
                  </a:lnTo>
                  <a:lnTo>
                    <a:pt x="92709" y="249224"/>
                  </a:lnTo>
                  <a:lnTo>
                    <a:pt x="91935" y="249999"/>
                  </a:lnTo>
                  <a:lnTo>
                    <a:pt x="87440" y="250219"/>
                  </a:lnTo>
                  <a:lnTo>
                    <a:pt x="80710" y="250332"/>
                  </a:lnTo>
                  <a:lnTo>
                    <a:pt x="56191" y="250460"/>
                  </a:lnTo>
                  <a:lnTo>
                    <a:pt x="108340" y="250460"/>
                  </a:lnTo>
                  <a:lnTo>
                    <a:pt x="114387" y="243839"/>
                  </a:lnTo>
                  <a:lnTo>
                    <a:pt x="120730" y="234690"/>
                  </a:lnTo>
                  <a:lnTo>
                    <a:pt x="125869" y="223431"/>
                  </a:lnTo>
                  <a:lnTo>
                    <a:pt x="128777" y="214706"/>
                  </a:lnTo>
                  <a:lnTo>
                    <a:pt x="128622" y="204228"/>
                  </a:lnTo>
                  <a:lnTo>
                    <a:pt x="128587" y="58000"/>
                  </a:lnTo>
                  <a:lnTo>
                    <a:pt x="122809" y="34943"/>
                  </a:lnTo>
                  <a:lnTo>
                    <a:pt x="107813" y="16560"/>
                  </a:lnTo>
                  <a:lnTo>
                    <a:pt x="99446" y="116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350" y="6549457"/>
              <a:ext cx="88836" cy="136919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685794" y="3593353"/>
            <a:ext cx="471805" cy="488950"/>
            <a:chOff x="685794" y="3593353"/>
            <a:chExt cx="471805" cy="488950"/>
          </a:xfrm>
        </p:grpSpPr>
        <p:sp>
          <p:nvSpPr>
            <p:cNvPr id="18" name="object 18"/>
            <p:cNvSpPr/>
            <p:nvPr/>
          </p:nvSpPr>
          <p:spPr>
            <a:xfrm>
              <a:off x="685794" y="3593353"/>
              <a:ext cx="471805" cy="488950"/>
            </a:xfrm>
            <a:custGeom>
              <a:avLst/>
              <a:gdLst/>
              <a:ahLst/>
              <a:cxnLst/>
              <a:rect l="l" t="t" r="r" b="b"/>
              <a:pathLst>
                <a:path w="471805" h="488950">
                  <a:moveTo>
                    <a:pt x="235877" y="0"/>
                  </a:moveTo>
                  <a:lnTo>
                    <a:pt x="188341" y="4963"/>
                  </a:lnTo>
                  <a:lnTo>
                    <a:pt x="144066" y="19199"/>
                  </a:lnTo>
                  <a:lnTo>
                    <a:pt x="103999" y="41725"/>
                  </a:lnTo>
                  <a:lnTo>
                    <a:pt x="69089" y="71559"/>
                  </a:lnTo>
                  <a:lnTo>
                    <a:pt x="40286" y="107718"/>
                  </a:lnTo>
                  <a:lnTo>
                    <a:pt x="18537" y="149220"/>
                  </a:lnTo>
                  <a:lnTo>
                    <a:pt x="4792" y="195082"/>
                  </a:lnTo>
                  <a:lnTo>
                    <a:pt x="0" y="244322"/>
                  </a:lnTo>
                  <a:lnTo>
                    <a:pt x="4792" y="293558"/>
                  </a:lnTo>
                  <a:lnTo>
                    <a:pt x="18537" y="339417"/>
                  </a:lnTo>
                  <a:lnTo>
                    <a:pt x="40286" y="380916"/>
                  </a:lnTo>
                  <a:lnTo>
                    <a:pt x="69089" y="417074"/>
                  </a:lnTo>
                  <a:lnTo>
                    <a:pt x="103999" y="446907"/>
                  </a:lnTo>
                  <a:lnTo>
                    <a:pt x="144066" y="469432"/>
                  </a:lnTo>
                  <a:lnTo>
                    <a:pt x="188341" y="483668"/>
                  </a:lnTo>
                  <a:lnTo>
                    <a:pt x="235877" y="488632"/>
                  </a:lnTo>
                  <a:lnTo>
                    <a:pt x="283412" y="483668"/>
                  </a:lnTo>
                  <a:lnTo>
                    <a:pt x="327687" y="469432"/>
                  </a:lnTo>
                  <a:lnTo>
                    <a:pt x="367754" y="446907"/>
                  </a:lnTo>
                  <a:lnTo>
                    <a:pt x="402664" y="417074"/>
                  </a:lnTo>
                  <a:lnTo>
                    <a:pt x="431468" y="380916"/>
                  </a:lnTo>
                  <a:lnTo>
                    <a:pt x="453216" y="339417"/>
                  </a:lnTo>
                  <a:lnTo>
                    <a:pt x="466961" y="293558"/>
                  </a:lnTo>
                  <a:lnTo>
                    <a:pt x="471754" y="244322"/>
                  </a:lnTo>
                  <a:lnTo>
                    <a:pt x="466961" y="195082"/>
                  </a:lnTo>
                  <a:lnTo>
                    <a:pt x="453216" y="149220"/>
                  </a:lnTo>
                  <a:lnTo>
                    <a:pt x="431468" y="107718"/>
                  </a:lnTo>
                  <a:lnTo>
                    <a:pt x="402664" y="71559"/>
                  </a:lnTo>
                  <a:lnTo>
                    <a:pt x="367754" y="41725"/>
                  </a:lnTo>
                  <a:lnTo>
                    <a:pt x="327687" y="19199"/>
                  </a:lnTo>
                  <a:lnTo>
                    <a:pt x="283412" y="4963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036A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196" y="3781752"/>
              <a:ext cx="94754" cy="9494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845756" y="3701998"/>
              <a:ext cx="152400" cy="254635"/>
            </a:xfrm>
            <a:custGeom>
              <a:avLst/>
              <a:gdLst/>
              <a:ahLst/>
              <a:cxnLst/>
              <a:rect l="l" t="t" r="r" b="b"/>
              <a:pathLst>
                <a:path w="152400" h="254635">
                  <a:moveTo>
                    <a:pt x="87630" y="25946"/>
                  </a:moveTo>
                  <a:lnTo>
                    <a:pt x="85128" y="23444"/>
                  </a:lnTo>
                  <a:lnTo>
                    <a:pt x="62649" y="23444"/>
                  </a:lnTo>
                  <a:lnTo>
                    <a:pt x="60147" y="25946"/>
                  </a:lnTo>
                  <a:lnTo>
                    <a:pt x="60147" y="32473"/>
                  </a:lnTo>
                  <a:lnTo>
                    <a:pt x="62649" y="34975"/>
                  </a:lnTo>
                  <a:lnTo>
                    <a:pt x="81864" y="34975"/>
                  </a:lnTo>
                  <a:lnTo>
                    <a:pt x="85128" y="34975"/>
                  </a:lnTo>
                  <a:lnTo>
                    <a:pt x="87630" y="32473"/>
                  </a:lnTo>
                  <a:lnTo>
                    <a:pt x="87630" y="25946"/>
                  </a:lnTo>
                  <a:close/>
                </a:path>
                <a:path w="152400" h="254635">
                  <a:moveTo>
                    <a:pt x="103974" y="221983"/>
                  </a:moveTo>
                  <a:lnTo>
                    <a:pt x="101473" y="219481"/>
                  </a:lnTo>
                  <a:lnTo>
                    <a:pt x="46316" y="219481"/>
                  </a:lnTo>
                  <a:lnTo>
                    <a:pt x="43815" y="221983"/>
                  </a:lnTo>
                  <a:lnTo>
                    <a:pt x="43815" y="228511"/>
                  </a:lnTo>
                  <a:lnTo>
                    <a:pt x="46316" y="231013"/>
                  </a:lnTo>
                  <a:lnTo>
                    <a:pt x="98209" y="231013"/>
                  </a:lnTo>
                  <a:lnTo>
                    <a:pt x="101473" y="231013"/>
                  </a:lnTo>
                  <a:lnTo>
                    <a:pt x="103974" y="228511"/>
                  </a:lnTo>
                  <a:lnTo>
                    <a:pt x="103974" y="221983"/>
                  </a:lnTo>
                  <a:close/>
                </a:path>
                <a:path w="152400" h="254635">
                  <a:moveTo>
                    <a:pt x="151828" y="27292"/>
                  </a:moveTo>
                  <a:lnTo>
                    <a:pt x="149669" y="16700"/>
                  </a:lnTo>
                  <a:lnTo>
                    <a:pt x="146177" y="11531"/>
                  </a:lnTo>
                  <a:lnTo>
                    <a:pt x="143802" y="8026"/>
                  </a:lnTo>
                  <a:lnTo>
                    <a:pt x="140296" y="5651"/>
                  </a:lnTo>
                  <a:lnTo>
                    <a:pt x="140296" y="18643"/>
                  </a:lnTo>
                  <a:lnTo>
                    <a:pt x="140296" y="235826"/>
                  </a:lnTo>
                  <a:lnTo>
                    <a:pt x="133184" y="242938"/>
                  </a:lnTo>
                  <a:lnTo>
                    <a:pt x="18643" y="242938"/>
                  </a:lnTo>
                  <a:lnTo>
                    <a:pt x="11531" y="235826"/>
                  </a:lnTo>
                  <a:lnTo>
                    <a:pt x="11531" y="18643"/>
                  </a:lnTo>
                  <a:lnTo>
                    <a:pt x="18643" y="11531"/>
                  </a:lnTo>
                  <a:lnTo>
                    <a:pt x="133184" y="11531"/>
                  </a:lnTo>
                  <a:lnTo>
                    <a:pt x="140296" y="18643"/>
                  </a:lnTo>
                  <a:lnTo>
                    <a:pt x="140296" y="5651"/>
                  </a:lnTo>
                  <a:lnTo>
                    <a:pt x="135128" y="2146"/>
                  </a:lnTo>
                  <a:lnTo>
                    <a:pt x="124536" y="0"/>
                  </a:lnTo>
                  <a:lnTo>
                    <a:pt x="27292" y="0"/>
                  </a:lnTo>
                  <a:lnTo>
                    <a:pt x="16700" y="2146"/>
                  </a:lnTo>
                  <a:lnTo>
                    <a:pt x="8013" y="8026"/>
                  </a:lnTo>
                  <a:lnTo>
                    <a:pt x="2146" y="16700"/>
                  </a:lnTo>
                  <a:lnTo>
                    <a:pt x="0" y="27292"/>
                  </a:lnTo>
                  <a:lnTo>
                    <a:pt x="0" y="227177"/>
                  </a:lnTo>
                  <a:lnTo>
                    <a:pt x="2146" y="237756"/>
                  </a:lnTo>
                  <a:lnTo>
                    <a:pt x="8013" y="246443"/>
                  </a:lnTo>
                  <a:lnTo>
                    <a:pt x="16700" y="252310"/>
                  </a:lnTo>
                  <a:lnTo>
                    <a:pt x="27292" y="254469"/>
                  </a:lnTo>
                  <a:lnTo>
                    <a:pt x="124345" y="254469"/>
                  </a:lnTo>
                  <a:lnTo>
                    <a:pt x="135039" y="252310"/>
                  </a:lnTo>
                  <a:lnTo>
                    <a:pt x="143776" y="246443"/>
                  </a:lnTo>
                  <a:lnTo>
                    <a:pt x="146151" y="242938"/>
                  </a:lnTo>
                  <a:lnTo>
                    <a:pt x="149669" y="237756"/>
                  </a:lnTo>
                  <a:lnTo>
                    <a:pt x="151828" y="227177"/>
                  </a:lnTo>
                  <a:lnTo>
                    <a:pt x="151828" y="272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85794" y="7674010"/>
            <a:ext cx="471805" cy="471805"/>
            <a:chOff x="685794" y="7674010"/>
            <a:chExt cx="471805" cy="471805"/>
          </a:xfrm>
        </p:grpSpPr>
        <p:sp>
          <p:nvSpPr>
            <p:cNvPr id="22" name="object 22"/>
            <p:cNvSpPr/>
            <p:nvPr/>
          </p:nvSpPr>
          <p:spPr>
            <a:xfrm>
              <a:off x="685794" y="7674010"/>
              <a:ext cx="471805" cy="471805"/>
            </a:xfrm>
            <a:custGeom>
              <a:avLst/>
              <a:gdLst/>
              <a:ahLst/>
              <a:cxnLst/>
              <a:rect l="l" t="t" r="r" b="b"/>
              <a:pathLst>
                <a:path w="471805" h="471804">
                  <a:moveTo>
                    <a:pt x="235877" y="0"/>
                  </a:moveTo>
                  <a:lnTo>
                    <a:pt x="188341" y="4791"/>
                  </a:lnTo>
                  <a:lnTo>
                    <a:pt x="144066" y="18535"/>
                  </a:lnTo>
                  <a:lnTo>
                    <a:pt x="103999" y="40282"/>
                  </a:lnTo>
                  <a:lnTo>
                    <a:pt x="69089" y="69083"/>
                  </a:lnTo>
                  <a:lnTo>
                    <a:pt x="40286" y="103990"/>
                  </a:lnTo>
                  <a:lnTo>
                    <a:pt x="18537" y="144055"/>
                  </a:lnTo>
                  <a:lnTo>
                    <a:pt x="4792" y="188329"/>
                  </a:lnTo>
                  <a:lnTo>
                    <a:pt x="0" y="235864"/>
                  </a:lnTo>
                  <a:lnTo>
                    <a:pt x="4792" y="283403"/>
                  </a:lnTo>
                  <a:lnTo>
                    <a:pt x="18537" y="327680"/>
                  </a:lnTo>
                  <a:lnTo>
                    <a:pt x="40286" y="367747"/>
                  </a:lnTo>
                  <a:lnTo>
                    <a:pt x="69089" y="402656"/>
                  </a:lnTo>
                  <a:lnTo>
                    <a:pt x="103999" y="431458"/>
                  </a:lnTo>
                  <a:lnTo>
                    <a:pt x="144066" y="453205"/>
                  </a:lnTo>
                  <a:lnTo>
                    <a:pt x="188341" y="466949"/>
                  </a:lnTo>
                  <a:lnTo>
                    <a:pt x="235877" y="471741"/>
                  </a:lnTo>
                  <a:lnTo>
                    <a:pt x="283412" y="466949"/>
                  </a:lnTo>
                  <a:lnTo>
                    <a:pt x="327687" y="453205"/>
                  </a:lnTo>
                  <a:lnTo>
                    <a:pt x="367754" y="431458"/>
                  </a:lnTo>
                  <a:lnTo>
                    <a:pt x="402664" y="402656"/>
                  </a:lnTo>
                  <a:lnTo>
                    <a:pt x="431468" y="367747"/>
                  </a:lnTo>
                  <a:lnTo>
                    <a:pt x="453216" y="327680"/>
                  </a:lnTo>
                  <a:lnTo>
                    <a:pt x="466961" y="283403"/>
                  </a:lnTo>
                  <a:lnTo>
                    <a:pt x="471754" y="235864"/>
                  </a:lnTo>
                  <a:lnTo>
                    <a:pt x="466961" y="188329"/>
                  </a:lnTo>
                  <a:lnTo>
                    <a:pt x="453216" y="144055"/>
                  </a:lnTo>
                  <a:lnTo>
                    <a:pt x="431468" y="103990"/>
                  </a:lnTo>
                  <a:lnTo>
                    <a:pt x="402664" y="69083"/>
                  </a:lnTo>
                  <a:lnTo>
                    <a:pt x="367754" y="40282"/>
                  </a:lnTo>
                  <a:lnTo>
                    <a:pt x="327687" y="18535"/>
                  </a:lnTo>
                  <a:lnTo>
                    <a:pt x="283412" y="4791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F04E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995" y="7800333"/>
              <a:ext cx="247357" cy="241592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685794" y="4889977"/>
            <a:ext cx="471805" cy="471805"/>
            <a:chOff x="685794" y="4889977"/>
            <a:chExt cx="471805" cy="471805"/>
          </a:xfrm>
        </p:grpSpPr>
        <p:sp>
          <p:nvSpPr>
            <p:cNvPr id="25" name="object 25"/>
            <p:cNvSpPr/>
            <p:nvPr/>
          </p:nvSpPr>
          <p:spPr>
            <a:xfrm>
              <a:off x="685794" y="4889977"/>
              <a:ext cx="471805" cy="471805"/>
            </a:xfrm>
            <a:custGeom>
              <a:avLst/>
              <a:gdLst/>
              <a:ahLst/>
              <a:cxnLst/>
              <a:rect l="l" t="t" r="r" b="b"/>
              <a:pathLst>
                <a:path w="471805" h="471804">
                  <a:moveTo>
                    <a:pt x="235877" y="0"/>
                  </a:moveTo>
                  <a:lnTo>
                    <a:pt x="188341" y="4791"/>
                  </a:lnTo>
                  <a:lnTo>
                    <a:pt x="144066" y="18535"/>
                  </a:lnTo>
                  <a:lnTo>
                    <a:pt x="103999" y="40282"/>
                  </a:lnTo>
                  <a:lnTo>
                    <a:pt x="69089" y="69083"/>
                  </a:lnTo>
                  <a:lnTo>
                    <a:pt x="40286" y="103990"/>
                  </a:lnTo>
                  <a:lnTo>
                    <a:pt x="18537" y="144055"/>
                  </a:lnTo>
                  <a:lnTo>
                    <a:pt x="4792" y="188329"/>
                  </a:lnTo>
                  <a:lnTo>
                    <a:pt x="0" y="235864"/>
                  </a:lnTo>
                  <a:lnTo>
                    <a:pt x="4792" y="283403"/>
                  </a:lnTo>
                  <a:lnTo>
                    <a:pt x="18537" y="327680"/>
                  </a:lnTo>
                  <a:lnTo>
                    <a:pt x="40286" y="367747"/>
                  </a:lnTo>
                  <a:lnTo>
                    <a:pt x="69089" y="402656"/>
                  </a:lnTo>
                  <a:lnTo>
                    <a:pt x="103999" y="431458"/>
                  </a:lnTo>
                  <a:lnTo>
                    <a:pt x="144066" y="453205"/>
                  </a:lnTo>
                  <a:lnTo>
                    <a:pt x="188341" y="466949"/>
                  </a:lnTo>
                  <a:lnTo>
                    <a:pt x="235877" y="471741"/>
                  </a:lnTo>
                  <a:lnTo>
                    <a:pt x="283412" y="466949"/>
                  </a:lnTo>
                  <a:lnTo>
                    <a:pt x="327687" y="453205"/>
                  </a:lnTo>
                  <a:lnTo>
                    <a:pt x="367754" y="431458"/>
                  </a:lnTo>
                  <a:lnTo>
                    <a:pt x="402664" y="402656"/>
                  </a:lnTo>
                  <a:lnTo>
                    <a:pt x="431468" y="367747"/>
                  </a:lnTo>
                  <a:lnTo>
                    <a:pt x="453216" y="327680"/>
                  </a:lnTo>
                  <a:lnTo>
                    <a:pt x="466961" y="283403"/>
                  </a:lnTo>
                  <a:lnTo>
                    <a:pt x="471754" y="235864"/>
                  </a:lnTo>
                  <a:lnTo>
                    <a:pt x="466961" y="188329"/>
                  </a:lnTo>
                  <a:lnTo>
                    <a:pt x="453216" y="144055"/>
                  </a:lnTo>
                  <a:lnTo>
                    <a:pt x="431468" y="103990"/>
                  </a:lnTo>
                  <a:lnTo>
                    <a:pt x="402664" y="69083"/>
                  </a:lnTo>
                  <a:lnTo>
                    <a:pt x="367754" y="40282"/>
                  </a:lnTo>
                  <a:lnTo>
                    <a:pt x="327687" y="18535"/>
                  </a:lnTo>
                  <a:lnTo>
                    <a:pt x="283412" y="4791"/>
                  </a:lnTo>
                  <a:lnTo>
                    <a:pt x="235877" y="0"/>
                  </a:lnTo>
                  <a:close/>
                </a:path>
              </a:pathLst>
            </a:custGeom>
            <a:solidFill>
              <a:srgbClr val="FCB4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6631" y="4998366"/>
              <a:ext cx="254635" cy="240665"/>
            </a:xfrm>
            <a:custGeom>
              <a:avLst/>
              <a:gdLst/>
              <a:ahLst/>
              <a:cxnLst/>
              <a:rect l="l" t="t" r="r" b="b"/>
              <a:pathLst>
                <a:path w="254634" h="240664">
                  <a:moveTo>
                    <a:pt x="110324" y="0"/>
                  </a:moveTo>
                  <a:lnTo>
                    <a:pt x="68008" y="0"/>
                  </a:lnTo>
                  <a:lnTo>
                    <a:pt x="67627" y="190"/>
                  </a:lnTo>
                  <a:lnTo>
                    <a:pt x="67246" y="190"/>
                  </a:lnTo>
                  <a:lnTo>
                    <a:pt x="66878" y="381"/>
                  </a:lnTo>
                  <a:lnTo>
                    <a:pt x="66497" y="381"/>
                  </a:lnTo>
                  <a:lnTo>
                    <a:pt x="66497" y="571"/>
                  </a:lnTo>
                  <a:lnTo>
                    <a:pt x="66116" y="571"/>
                  </a:lnTo>
                  <a:lnTo>
                    <a:pt x="65925" y="749"/>
                  </a:lnTo>
                  <a:lnTo>
                    <a:pt x="65735" y="749"/>
                  </a:lnTo>
                  <a:lnTo>
                    <a:pt x="65735" y="939"/>
                  </a:lnTo>
                  <a:lnTo>
                    <a:pt x="65366" y="939"/>
                  </a:lnTo>
                  <a:lnTo>
                    <a:pt x="65366" y="1130"/>
                  </a:lnTo>
                  <a:lnTo>
                    <a:pt x="65176" y="1130"/>
                  </a:lnTo>
                  <a:lnTo>
                    <a:pt x="1511" y="64985"/>
                  </a:lnTo>
                  <a:lnTo>
                    <a:pt x="1320" y="65366"/>
                  </a:lnTo>
                  <a:lnTo>
                    <a:pt x="749" y="65925"/>
                  </a:lnTo>
                  <a:lnTo>
                    <a:pt x="724" y="66143"/>
                  </a:lnTo>
                  <a:lnTo>
                    <a:pt x="571" y="66306"/>
                  </a:lnTo>
                  <a:lnTo>
                    <a:pt x="571" y="66497"/>
                  </a:lnTo>
                  <a:lnTo>
                    <a:pt x="381" y="66497"/>
                  </a:lnTo>
                  <a:lnTo>
                    <a:pt x="190" y="66878"/>
                  </a:lnTo>
                  <a:lnTo>
                    <a:pt x="190" y="68008"/>
                  </a:lnTo>
                  <a:lnTo>
                    <a:pt x="0" y="68389"/>
                  </a:lnTo>
                  <a:lnTo>
                    <a:pt x="38" y="110324"/>
                  </a:lnTo>
                  <a:lnTo>
                    <a:pt x="28333" y="138468"/>
                  </a:lnTo>
                  <a:lnTo>
                    <a:pt x="75374" y="138468"/>
                  </a:lnTo>
                  <a:lnTo>
                    <a:pt x="75374" y="238213"/>
                  </a:lnTo>
                  <a:lnTo>
                    <a:pt x="77825" y="240665"/>
                  </a:lnTo>
                  <a:lnTo>
                    <a:pt x="251625" y="240665"/>
                  </a:lnTo>
                  <a:lnTo>
                    <a:pt x="254076" y="238213"/>
                  </a:lnTo>
                  <a:lnTo>
                    <a:pt x="254076" y="229527"/>
                  </a:lnTo>
                  <a:lnTo>
                    <a:pt x="86702" y="229527"/>
                  </a:lnTo>
                  <a:lnTo>
                    <a:pt x="86702" y="138658"/>
                  </a:lnTo>
                  <a:lnTo>
                    <a:pt x="117309" y="138658"/>
                  </a:lnTo>
                  <a:lnTo>
                    <a:pt x="123926" y="135826"/>
                  </a:lnTo>
                  <a:lnTo>
                    <a:pt x="129019" y="131483"/>
                  </a:lnTo>
                  <a:lnTo>
                    <a:pt x="158877" y="131483"/>
                  </a:lnTo>
                  <a:lnTo>
                    <a:pt x="158877" y="127317"/>
                  </a:lnTo>
                  <a:lnTo>
                    <a:pt x="19075" y="127317"/>
                  </a:lnTo>
                  <a:lnTo>
                    <a:pt x="11328" y="119761"/>
                  </a:lnTo>
                  <a:lnTo>
                    <a:pt x="11328" y="74434"/>
                  </a:lnTo>
                  <a:lnTo>
                    <a:pt x="46088" y="74434"/>
                  </a:lnTo>
                  <a:lnTo>
                    <a:pt x="57134" y="72211"/>
                  </a:lnTo>
                  <a:lnTo>
                    <a:pt x="66161" y="66116"/>
                  </a:lnTo>
                  <a:lnTo>
                    <a:pt x="68197" y="63093"/>
                  </a:lnTo>
                  <a:lnTo>
                    <a:pt x="19456" y="63093"/>
                  </a:lnTo>
                  <a:lnTo>
                    <a:pt x="63093" y="19456"/>
                  </a:lnTo>
                  <a:lnTo>
                    <a:pt x="74434" y="19456"/>
                  </a:lnTo>
                  <a:lnTo>
                    <a:pt x="74434" y="11328"/>
                  </a:lnTo>
                  <a:lnTo>
                    <a:pt x="132415" y="11328"/>
                  </a:lnTo>
                  <a:lnTo>
                    <a:pt x="130368" y="8289"/>
                  </a:lnTo>
                  <a:lnTo>
                    <a:pt x="121363" y="2223"/>
                  </a:lnTo>
                  <a:lnTo>
                    <a:pt x="110324" y="0"/>
                  </a:lnTo>
                  <a:close/>
                </a:path>
                <a:path w="254634" h="240664">
                  <a:moveTo>
                    <a:pt x="254076" y="46850"/>
                  </a:moveTo>
                  <a:lnTo>
                    <a:pt x="138277" y="46850"/>
                  </a:lnTo>
                  <a:lnTo>
                    <a:pt x="139039" y="47231"/>
                  </a:lnTo>
                  <a:lnTo>
                    <a:pt x="139979" y="47409"/>
                  </a:lnTo>
                  <a:lnTo>
                    <a:pt x="242366" y="47409"/>
                  </a:lnTo>
                  <a:lnTo>
                    <a:pt x="242366" y="229527"/>
                  </a:lnTo>
                  <a:lnTo>
                    <a:pt x="254076" y="229527"/>
                  </a:lnTo>
                  <a:lnTo>
                    <a:pt x="254076" y="46850"/>
                  </a:lnTo>
                  <a:close/>
                </a:path>
                <a:path w="254634" h="240664">
                  <a:moveTo>
                    <a:pt x="109562" y="138658"/>
                  </a:moveTo>
                  <a:lnTo>
                    <a:pt x="98234" y="138658"/>
                  </a:lnTo>
                  <a:lnTo>
                    <a:pt x="98234" y="154711"/>
                  </a:lnTo>
                  <a:lnTo>
                    <a:pt x="100685" y="157175"/>
                  </a:lnTo>
                  <a:lnTo>
                    <a:pt x="156413" y="157175"/>
                  </a:lnTo>
                  <a:lnTo>
                    <a:pt x="158877" y="154711"/>
                  </a:lnTo>
                  <a:lnTo>
                    <a:pt x="158877" y="146024"/>
                  </a:lnTo>
                  <a:lnTo>
                    <a:pt x="109562" y="146024"/>
                  </a:lnTo>
                  <a:lnTo>
                    <a:pt x="109562" y="138658"/>
                  </a:lnTo>
                  <a:close/>
                </a:path>
                <a:path w="254634" h="240664">
                  <a:moveTo>
                    <a:pt x="158877" y="131483"/>
                  </a:moveTo>
                  <a:lnTo>
                    <a:pt x="147535" y="131483"/>
                  </a:lnTo>
                  <a:lnTo>
                    <a:pt x="147535" y="146024"/>
                  </a:lnTo>
                  <a:lnTo>
                    <a:pt x="158877" y="146024"/>
                  </a:lnTo>
                  <a:lnTo>
                    <a:pt x="158877" y="131483"/>
                  </a:lnTo>
                  <a:close/>
                </a:path>
                <a:path w="254634" h="240664">
                  <a:moveTo>
                    <a:pt x="132415" y="11328"/>
                  </a:moveTo>
                  <a:lnTo>
                    <a:pt x="119761" y="11328"/>
                  </a:lnTo>
                  <a:lnTo>
                    <a:pt x="127317" y="18884"/>
                  </a:lnTo>
                  <a:lnTo>
                    <a:pt x="127317" y="119761"/>
                  </a:lnTo>
                  <a:lnTo>
                    <a:pt x="119761" y="127317"/>
                  </a:lnTo>
                  <a:lnTo>
                    <a:pt x="158877" y="127317"/>
                  </a:lnTo>
                  <a:lnTo>
                    <a:pt x="158877" y="122605"/>
                  </a:lnTo>
                  <a:lnTo>
                    <a:pt x="156413" y="120142"/>
                  </a:lnTo>
                  <a:lnTo>
                    <a:pt x="136575" y="120142"/>
                  </a:lnTo>
                  <a:lnTo>
                    <a:pt x="137718" y="117119"/>
                  </a:lnTo>
                  <a:lnTo>
                    <a:pt x="138277" y="113715"/>
                  </a:lnTo>
                  <a:lnTo>
                    <a:pt x="138277" y="99745"/>
                  </a:lnTo>
                  <a:lnTo>
                    <a:pt x="156222" y="99745"/>
                  </a:lnTo>
                  <a:lnTo>
                    <a:pt x="158686" y="97282"/>
                  </a:lnTo>
                  <a:lnTo>
                    <a:pt x="158686" y="88404"/>
                  </a:lnTo>
                  <a:lnTo>
                    <a:pt x="138658" y="88404"/>
                  </a:lnTo>
                  <a:lnTo>
                    <a:pt x="138658" y="73863"/>
                  </a:lnTo>
                  <a:lnTo>
                    <a:pt x="158686" y="73863"/>
                  </a:lnTo>
                  <a:lnTo>
                    <a:pt x="158686" y="64985"/>
                  </a:lnTo>
                  <a:lnTo>
                    <a:pt x="156222" y="62522"/>
                  </a:lnTo>
                  <a:lnTo>
                    <a:pt x="138277" y="62522"/>
                  </a:lnTo>
                  <a:lnTo>
                    <a:pt x="138277" y="46850"/>
                  </a:lnTo>
                  <a:lnTo>
                    <a:pt x="254076" y="46850"/>
                  </a:lnTo>
                  <a:lnTo>
                    <a:pt x="254076" y="41744"/>
                  </a:lnTo>
                  <a:lnTo>
                    <a:pt x="254266" y="38722"/>
                  </a:lnTo>
                  <a:lnTo>
                    <a:pt x="252196" y="36652"/>
                  </a:lnTo>
                  <a:lnTo>
                    <a:pt x="138658" y="36652"/>
                  </a:lnTo>
                  <a:lnTo>
                    <a:pt x="138658" y="28333"/>
                  </a:lnTo>
                  <a:lnTo>
                    <a:pt x="136435" y="17295"/>
                  </a:lnTo>
                  <a:lnTo>
                    <a:pt x="132415" y="11328"/>
                  </a:lnTo>
                  <a:close/>
                </a:path>
                <a:path w="254634" h="240664">
                  <a:moveTo>
                    <a:pt x="158686" y="73863"/>
                  </a:moveTo>
                  <a:lnTo>
                    <a:pt x="147726" y="73863"/>
                  </a:lnTo>
                  <a:lnTo>
                    <a:pt x="147726" y="88404"/>
                  </a:lnTo>
                  <a:lnTo>
                    <a:pt x="158686" y="88404"/>
                  </a:lnTo>
                  <a:lnTo>
                    <a:pt x="158686" y="73863"/>
                  </a:lnTo>
                  <a:close/>
                </a:path>
                <a:path w="254634" h="240664">
                  <a:moveTo>
                    <a:pt x="74434" y="19456"/>
                  </a:moveTo>
                  <a:lnTo>
                    <a:pt x="63093" y="19456"/>
                  </a:lnTo>
                  <a:lnTo>
                    <a:pt x="63093" y="55537"/>
                  </a:lnTo>
                  <a:lnTo>
                    <a:pt x="55537" y="63093"/>
                  </a:lnTo>
                  <a:lnTo>
                    <a:pt x="68197" y="63093"/>
                  </a:lnTo>
                  <a:lnTo>
                    <a:pt x="72211" y="57134"/>
                  </a:lnTo>
                  <a:lnTo>
                    <a:pt x="74434" y="46088"/>
                  </a:lnTo>
                  <a:lnTo>
                    <a:pt x="74434" y="19456"/>
                  </a:lnTo>
                  <a:close/>
                </a:path>
                <a:path w="254634" h="240664">
                  <a:moveTo>
                    <a:pt x="251625" y="36080"/>
                  </a:moveTo>
                  <a:lnTo>
                    <a:pt x="140169" y="36080"/>
                  </a:lnTo>
                  <a:lnTo>
                    <a:pt x="139407" y="36271"/>
                  </a:lnTo>
                  <a:lnTo>
                    <a:pt x="138658" y="36652"/>
                  </a:lnTo>
                  <a:lnTo>
                    <a:pt x="252196" y="36652"/>
                  </a:lnTo>
                  <a:lnTo>
                    <a:pt x="251625" y="36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4868" y="5062978"/>
              <a:ext cx="132991" cy="148287"/>
            </a:xfrm>
            <a:prstGeom prst="rect">
              <a:avLst/>
            </a:prstGeom>
          </p:spPr>
        </p:pic>
      </p:grpSp>
      <p:sp>
        <p:nvSpPr>
          <p:cNvPr id="28" name="object 28"/>
          <p:cNvSpPr/>
          <p:nvPr/>
        </p:nvSpPr>
        <p:spPr>
          <a:xfrm>
            <a:off x="685800" y="3155577"/>
            <a:ext cx="3225268" cy="0"/>
          </a:xfrm>
          <a:custGeom>
            <a:avLst/>
            <a:gdLst/>
            <a:ahLst/>
            <a:cxnLst/>
            <a:rect l="l" t="t" r="r" b="b"/>
            <a:pathLst>
              <a:path w="3429000">
                <a:moveTo>
                  <a:pt x="0" y="0"/>
                </a:moveTo>
                <a:lnTo>
                  <a:pt x="3429000" y="0"/>
                </a:lnTo>
              </a:path>
            </a:pathLst>
          </a:custGeom>
          <a:ln w="6350">
            <a:solidFill>
              <a:srgbClr val="00B0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592816" y="9571518"/>
            <a:ext cx="72580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M</a:t>
            </a:r>
            <a:r>
              <a:rPr sz="700" spc="-45" dirty="0">
                <a:solidFill>
                  <a:srgbClr val="B3B0AE"/>
                </a:solidFill>
                <a:latin typeface="Graphik"/>
                <a:cs typeface="Graphik"/>
              </a:rPr>
              <a:t>K</a:t>
            </a:r>
            <a:r>
              <a:rPr sz="700" spc="-15" dirty="0">
                <a:solidFill>
                  <a:srgbClr val="B3B0AE"/>
                </a:solidFill>
                <a:latin typeface="Graphik"/>
                <a:cs typeface="Graphik"/>
              </a:rPr>
              <a:t>-</a:t>
            </a:r>
            <a:r>
              <a:rPr sz="700" spc="-5" dirty="0">
                <a:solidFill>
                  <a:srgbClr val="B3B0AE"/>
                </a:solidFill>
                <a:latin typeface="Graphik"/>
                <a:cs typeface="Graphik"/>
              </a:rPr>
              <a:t>2</a:t>
            </a:r>
            <a:r>
              <a:rPr sz="700" spc="-20" dirty="0">
                <a:solidFill>
                  <a:srgbClr val="B3B0AE"/>
                </a:solidFill>
                <a:latin typeface="Graphik"/>
                <a:cs typeface="Graphik"/>
              </a:rPr>
              <a:t>0</a:t>
            </a: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4</a:t>
            </a:r>
            <a:r>
              <a:rPr sz="700" spc="-25" dirty="0">
                <a:solidFill>
                  <a:srgbClr val="B3B0AE"/>
                </a:solidFill>
                <a:latin typeface="Graphik"/>
                <a:cs typeface="Graphik"/>
              </a:rPr>
              <a:t>8</a:t>
            </a: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7 RE</a:t>
            </a:r>
            <a:r>
              <a:rPr sz="700" spc="-85" dirty="0">
                <a:solidFill>
                  <a:srgbClr val="B3B0AE"/>
                </a:solidFill>
                <a:latin typeface="Graphik"/>
                <a:cs typeface="Graphik"/>
              </a:rPr>
              <a:t>V</a:t>
            </a:r>
            <a:r>
              <a:rPr sz="700" dirty="0">
                <a:solidFill>
                  <a:srgbClr val="B3B0AE"/>
                </a:solidFill>
                <a:latin typeface="Graphik"/>
                <a:cs typeface="Graphik"/>
              </a:rPr>
              <a:t>. A</a:t>
            </a:r>
            <a:endParaRPr sz="700">
              <a:latin typeface="Graphik"/>
              <a:cs typeface="Graphik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A3BBC0-C6CB-4A4F-8571-C11895E7CDF9}"/>
              </a:ext>
            </a:extLst>
          </p:cNvPr>
          <p:cNvGrpSpPr/>
          <p:nvPr/>
        </p:nvGrpSpPr>
        <p:grpSpPr>
          <a:xfrm>
            <a:off x="4557979" y="763389"/>
            <a:ext cx="2390775" cy="7711149"/>
            <a:chOff x="4945071" y="763389"/>
            <a:chExt cx="2390775" cy="7711149"/>
          </a:xfrm>
        </p:grpSpPr>
        <p:sp>
          <p:nvSpPr>
            <p:cNvPr id="30" name="object 30"/>
            <p:cNvSpPr txBox="1"/>
            <p:nvPr/>
          </p:nvSpPr>
          <p:spPr>
            <a:xfrm>
              <a:off x="4945071" y="4783847"/>
              <a:ext cx="2390775" cy="939165"/>
            </a:xfrm>
            <a:prstGeom prst="rect">
              <a:avLst/>
            </a:prstGeom>
          </p:spPr>
          <p:txBody>
            <a:bodyPr vert="horz" wrap="square" lIns="0" tIns="9525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750"/>
                </a:spcBef>
              </a:pPr>
              <a:r>
                <a:rPr sz="2300" b="1" spc="-5" dirty="0">
                  <a:solidFill>
                    <a:srgbClr val="008E6D"/>
                  </a:solidFill>
                  <a:latin typeface="Arial"/>
                  <a:cs typeface="Arial"/>
                </a:rPr>
                <a:t>81%</a:t>
              </a:r>
              <a:endParaRPr sz="230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  <a:spcBef>
                  <a:spcPts val="34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Of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users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said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 Pivot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was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the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best</a:t>
              </a:r>
              <a:endParaRPr sz="1200">
                <a:latin typeface="Arial"/>
                <a:cs typeface="Arial"/>
              </a:endParaRPr>
            </a:p>
            <a:p>
              <a:pPr marL="15875">
                <a:lnSpc>
                  <a:spcPct val="100000"/>
                </a:lnSpc>
                <a:spcBef>
                  <a:spcPts val="56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quit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program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they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had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ever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tried.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4984470" y="3290420"/>
              <a:ext cx="2205990" cy="939165"/>
            </a:xfrm>
            <a:prstGeom prst="rect">
              <a:avLst/>
            </a:prstGeom>
          </p:spPr>
          <p:txBody>
            <a:bodyPr vert="horz" wrap="square" lIns="0" tIns="95250" rIns="0" bIns="0" rtlCol="0" anchor="t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750"/>
                </a:spcBef>
              </a:pPr>
              <a:r>
                <a:rPr sz="2300" b="1" spc="-40" dirty="0">
                  <a:solidFill>
                    <a:srgbClr val="008E6D"/>
                  </a:solidFill>
                  <a:latin typeface="Arial"/>
                  <a:cs typeface="Arial"/>
                </a:rPr>
                <a:t>78%</a:t>
              </a:r>
              <a:endParaRPr sz="2300">
                <a:latin typeface="Arial"/>
                <a:cs typeface="Arial"/>
              </a:endParaRPr>
            </a:p>
            <a:p>
              <a:pPr marL="44450">
                <a:lnSpc>
                  <a:spcPct val="100000"/>
                </a:lnSpc>
                <a:spcBef>
                  <a:spcPts val="34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Of</a:t>
              </a:r>
              <a:r>
                <a:rPr sz="1200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Pivot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users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decreased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their</a:t>
              </a:r>
              <a:endParaRPr sz="1200">
                <a:latin typeface="Arial"/>
                <a:cs typeface="Arial"/>
              </a:endParaRPr>
            </a:p>
            <a:p>
              <a:pPr marL="46990">
                <a:lnSpc>
                  <a:spcPct val="100000"/>
                </a:lnSpc>
                <a:spcBef>
                  <a:spcPts val="560"/>
                </a:spcBef>
              </a:pP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number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of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5" dirty="0">
                  <a:solidFill>
                    <a:srgbClr val="3E3935"/>
                  </a:solidFill>
                  <a:latin typeface="Arial"/>
                  <a:cs typeface="Arial"/>
                </a:rPr>
                <a:t>cigarettes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dirty="0">
                  <a:solidFill>
                    <a:srgbClr val="3E3935"/>
                  </a:solidFill>
                  <a:latin typeface="Arial"/>
                  <a:cs typeface="Arial"/>
                </a:rPr>
                <a:t>per</a:t>
              </a:r>
              <a:r>
                <a:rPr sz="1200" spc="-1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200" spc="-30" dirty="0">
                  <a:solidFill>
                    <a:srgbClr val="3E3935"/>
                  </a:solidFill>
                  <a:latin typeface="Arial"/>
                  <a:cs typeface="Arial"/>
                </a:rPr>
                <a:t>day.</a:t>
              </a:r>
              <a:endParaRPr sz="1200">
                <a:latin typeface="Arial"/>
                <a:cs typeface="Arial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4989490" y="6393712"/>
              <a:ext cx="2264833" cy="208082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7785" marR="5080" indent="-45720">
                <a:lnSpc>
                  <a:spcPct val="130900"/>
                </a:lnSpc>
                <a:spcBef>
                  <a:spcPts val="100"/>
                </a:spcBef>
              </a:pP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“Learning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about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10" dirty="0">
                  <a:solidFill>
                    <a:srgbClr val="3E3935"/>
                  </a:solidFill>
                  <a:latin typeface="Arial"/>
                  <a:cs typeface="Arial"/>
                </a:rPr>
                <a:t>how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much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I </a:t>
              </a:r>
              <a:r>
                <a:rPr sz="1400" i="1" spc="-355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smoke, </a:t>
              </a:r>
              <a:r>
                <a:rPr sz="1400" i="1" spc="-10" dirty="0">
                  <a:solidFill>
                    <a:srgbClr val="3E3935"/>
                  </a:solidFill>
                  <a:latin typeface="Arial"/>
                  <a:cs typeface="Arial"/>
                </a:rPr>
                <a:t>how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much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I spent... </a:t>
              </a:r>
              <a:r>
                <a:rPr sz="1400" i="1" spc="-36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3E3935"/>
                  </a:solidFill>
                  <a:latin typeface="Arial"/>
                  <a:cs typeface="Arial"/>
                </a:rPr>
                <a:t>was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so </a:t>
              </a:r>
              <a:r>
                <a:rPr sz="1400" i="1" spc="-15" dirty="0">
                  <a:solidFill>
                    <a:srgbClr val="3E3935"/>
                  </a:solidFill>
                  <a:latin typeface="Arial"/>
                  <a:cs typeface="Arial"/>
                </a:rPr>
                <a:t>eye </a:t>
              </a:r>
              <a:r>
                <a:rPr sz="1400" i="1" dirty="0">
                  <a:solidFill>
                    <a:srgbClr val="3E3935"/>
                  </a:solidFill>
                  <a:latin typeface="Arial"/>
                  <a:cs typeface="Arial"/>
                </a:rPr>
                <a:t>opening.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I </a:t>
              </a:r>
              <a:r>
                <a:rPr sz="1400" i="1" spc="5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thought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the 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breath sensor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spc="-10" dirty="0">
                  <a:solidFill>
                    <a:srgbClr val="008E6D"/>
                  </a:solidFill>
                  <a:latin typeface="Arial"/>
                  <a:cs typeface="Arial"/>
                </a:rPr>
                <a:t>was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one 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of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the coolest </a:t>
              </a:r>
              <a:r>
                <a:rPr sz="1400" i="1" spc="5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dirty="0">
                  <a:solidFill>
                    <a:srgbClr val="008E6D"/>
                  </a:solidFill>
                  <a:latin typeface="Arial"/>
                  <a:cs typeface="Arial"/>
                </a:rPr>
                <a:t>things</a:t>
              </a:r>
              <a:r>
                <a:rPr sz="1400" i="1" spc="-5" dirty="0">
                  <a:solidFill>
                    <a:srgbClr val="008E6D"/>
                  </a:solidFill>
                  <a:latin typeface="Arial"/>
                  <a:cs typeface="Arial"/>
                </a:rPr>
                <a:t> </a:t>
              </a:r>
              <a:r>
                <a:rPr sz="1400" i="1" spc="-25" dirty="0">
                  <a:solidFill>
                    <a:srgbClr val="008E6D"/>
                  </a:solidFill>
                  <a:latin typeface="Arial"/>
                  <a:cs typeface="Arial"/>
                </a:rPr>
                <a:t>ever.</a:t>
              </a:r>
              <a:r>
                <a:rPr sz="1400" i="1" spc="-25" dirty="0">
                  <a:solidFill>
                    <a:srgbClr val="3E3935"/>
                  </a:solidFill>
                  <a:latin typeface="Arial"/>
                  <a:cs typeface="Arial"/>
                </a:rPr>
                <a:t>”</a:t>
              </a:r>
              <a:endParaRPr sz="1400">
                <a:latin typeface="Arial"/>
                <a:cs typeface="Arial"/>
              </a:endParaRPr>
            </a:p>
            <a:p>
              <a:pPr marL="45085">
                <a:lnSpc>
                  <a:spcPct val="100000"/>
                </a:lnSpc>
                <a:spcBef>
                  <a:spcPts val="1620"/>
                </a:spcBef>
              </a:pPr>
              <a:r>
                <a:rPr sz="1100" dirty="0">
                  <a:solidFill>
                    <a:srgbClr val="3E3935"/>
                  </a:solidFill>
                  <a:latin typeface="Arial"/>
                  <a:cs typeface="Arial"/>
                </a:rPr>
                <a:t>John</a:t>
              </a:r>
              <a:r>
                <a:rPr sz="1100" spc="-20" dirty="0">
                  <a:solidFill>
                    <a:srgbClr val="3E3935"/>
                  </a:solidFill>
                  <a:latin typeface="Arial"/>
                  <a:cs typeface="Arial"/>
                </a:rPr>
                <a:t> </a:t>
              </a:r>
              <a:r>
                <a:rPr sz="1100" dirty="0">
                  <a:solidFill>
                    <a:srgbClr val="3E3935"/>
                  </a:solidFill>
                  <a:latin typeface="Arial"/>
                  <a:cs typeface="Arial"/>
                </a:rPr>
                <a:t>|</a:t>
              </a:r>
              <a:r>
                <a:rPr sz="1100" spc="-15" dirty="0">
                  <a:solidFill>
                    <a:srgbClr val="3E3935"/>
                  </a:solidFill>
                  <a:latin typeface="Arial"/>
                  <a:cs typeface="Arial"/>
                </a:rPr>
                <a:t> 47</a:t>
              </a:r>
              <a:endParaRPr sz="1100">
                <a:latin typeface="Arial"/>
                <a:cs typeface="Arial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4988453" y="4543896"/>
              <a:ext cx="2327275" cy="0"/>
            </a:xfrm>
            <a:custGeom>
              <a:avLst/>
              <a:gdLst/>
              <a:ahLst/>
              <a:cxnLst/>
              <a:rect l="l" t="t" r="r" b="b"/>
              <a:pathLst>
                <a:path w="2327275">
                  <a:moveTo>
                    <a:pt x="0" y="0"/>
                  </a:moveTo>
                  <a:lnTo>
                    <a:pt x="2327148" y="0"/>
                  </a:lnTo>
                </a:path>
              </a:pathLst>
            </a:custGeom>
            <a:ln w="6350">
              <a:solidFill>
                <a:srgbClr val="00B0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988453" y="6057912"/>
              <a:ext cx="2327275" cy="0"/>
            </a:xfrm>
            <a:custGeom>
              <a:avLst/>
              <a:gdLst/>
              <a:ahLst/>
              <a:cxnLst/>
              <a:rect l="l" t="t" r="r" b="b"/>
              <a:pathLst>
                <a:path w="2327275">
                  <a:moveTo>
                    <a:pt x="0" y="0"/>
                  </a:moveTo>
                  <a:lnTo>
                    <a:pt x="2327148" y="0"/>
                  </a:lnTo>
                </a:path>
              </a:pathLst>
            </a:custGeom>
            <a:ln w="6350">
              <a:solidFill>
                <a:srgbClr val="00B0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Picture 41" descr="A picture containing bubble, person, smiling, microscope&#10;&#10;Description automatically generated">
              <a:extLst>
                <a:ext uri="{FF2B5EF4-FFF2-40B4-BE49-F238E27FC236}">
                  <a16:creationId xmlns:a16="http://schemas.microsoft.com/office/drawing/2014/main" id="{2B73C0C1-E991-46B1-B823-1B37A8C2B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39835" y="763389"/>
              <a:ext cx="2212352" cy="22132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Custom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Tailor your quit journey, your way. Pivot, a quit-tobacco program personalized for you.  Pivot’s unique and personalized program begins with you, not a quit date. We start by  helping people learn new behaviors and reduce their tobacco use — both of which ultimately lead to higher success rates. Pivot is a quit-smoking program based on your schedule, not ours.  [CUSTOMIZABLE SECTION FOR ELIGIBILITY MESSAGING].  Visit account.pivot.co  and use [CODE] for registration.</vt:lpstr>
      <vt:lpstr>Why Pivot 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Tailor your quit  journey, your way. Pivot, a quit-tobacco program personalized for you.</dc:title>
  <cp:revision>235</cp:revision>
  <dcterms:created xsi:type="dcterms:W3CDTF">2021-04-27T19:58:55Z</dcterms:created>
  <dcterms:modified xsi:type="dcterms:W3CDTF">2021-06-11T01:27:30Z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2021-04-15T00:00:00Z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2021-04-27T00:00:00Z</vt:filetime>
  </property>
</Properties>
</file>