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074900" cy="20104100"/>
  <p:notesSz cx="15074900" cy="2010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D9208-CA43-7374-AA73-6B201A4D7429}" v="47" dt="2021-06-11T01:52:11.029"/>
    <p1510:client id="{2C0C56FD-5BAD-ACC5-972F-E55ACE5BCCEA}" v="91" dt="2021-05-28T21:29:41.695"/>
    <p1510:client id="{C1DBDF17-C0BE-2158-94C5-15A0649EA478}" v="19" dt="2021-06-11T01:29:08.7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indoor, window&#10;&#10;Description automatically generated">
            <a:extLst>
              <a:ext uri="{FF2B5EF4-FFF2-40B4-BE49-F238E27FC236}">
                <a16:creationId xmlns:a16="http://schemas.microsoft.com/office/drawing/2014/main" id="{1E1E01B0-F8E8-4DA7-BFA2-2385C9C78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75" y="596633"/>
            <a:ext cx="13820648" cy="9550164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7ED63D84-726C-4F98-8B2B-FD1F27991E75}"/>
              </a:ext>
            </a:extLst>
          </p:cNvPr>
          <p:cNvSpPr txBox="1">
            <a:spLocks noGrp="1"/>
          </p:cNvSpPr>
          <p:nvPr/>
        </p:nvSpPr>
        <p:spPr>
          <a:xfrm>
            <a:off x="633560" y="4435071"/>
            <a:ext cx="5163185" cy="1348105"/>
          </a:xfrm>
          <a:prstGeom prst="rect">
            <a:avLst/>
          </a:prstGeom>
          <a:solidFill>
            <a:srgbClr val="008E6D"/>
          </a:solidFill>
        </p:spPr>
        <p:txBody>
          <a:bodyPr vert="horz" wrap="square" lIns="0" tIns="200660" rIns="0" bIns="0" rtlCol="0">
            <a:spAutoFit/>
          </a:bodyPr>
          <a:lstStyle>
            <a:lvl1pPr>
              <a:defRPr sz="6250" b="1" i="0">
                <a:solidFill>
                  <a:schemeClr val="bg1"/>
                </a:solidFill>
                <a:latin typeface="Graphik-Semibold"/>
                <a:ea typeface="+mj-ea"/>
                <a:cs typeface="Graphik-Semibold"/>
              </a:defRPr>
            </a:lvl1pPr>
          </a:lstStyle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pc="5" dirty="0"/>
              <a:t>Start</a:t>
            </a:r>
            <a:r>
              <a:rPr spc="-20" dirty="0"/>
              <a:t> </a:t>
            </a:r>
            <a:r>
              <a:rPr spc="-150" dirty="0"/>
              <a:t>Now.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0EC68CA-A101-4672-964F-D528CEDD1721}"/>
              </a:ext>
            </a:extLst>
          </p:cNvPr>
          <p:cNvSpPr txBox="1"/>
          <p:nvPr/>
        </p:nvSpPr>
        <p:spPr>
          <a:xfrm>
            <a:off x="1959778" y="6134075"/>
            <a:ext cx="5163185" cy="1348105"/>
          </a:xfrm>
          <a:prstGeom prst="rect">
            <a:avLst/>
          </a:prstGeom>
          <a:solidFill>
            <a:srgbClr val="00B089"/>
          </a:solidFill>
        </p:spPr>
        <p:txBody>
          <a:bodyPr vert="horz" wrap="square" lIns="0" tIns="20066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835">
              <a:lnSpc>
                <a:spcPct val="100000"/>
              </a:lnSpc>
              <a:spcBef>
                <a:spcPts val="1580"/>
              </a:spcBef>
            </a:pPr>
            <a:r>
              <a:rPr sz="6250" b="1" spc="-5" dirty="0">
                <a:solidFill>
                  <a:srgbClr val="FFFFFF"/>
                </a:solidFill>
                <a:latin typeface="Graphik-Semibold"/>
                <a:cs typeface="Graphik-Semibold"/>
              </a:rPr>
              <a:t>Quit</a:t>
            </a:r>
            <a:r>
              <a:rPr sz="6250" b="1" spc="-25" dirty="0">
                <a:solidFill>
                  <a:srgbClr val="FFFFFF"/>
                </a:solidFill>
                <a:latin typeface="Graphik-Semibold"/>
                <a:cs typeface="Graphik-Semibold"/>
              </a:rPr>
              <a:t> </a:t>
            </a:r>
            <a:r>
              <a:rPr sz="6250" b="1" spc="-70" dirty="0">
                <a:solidFill>
                  <a:srgbClr val="FFFFFF"/>
                </a:solidFill>
                <a:latin typeface="Graphik-Semibold"/>
                <a:cs typeface="Graphik-Semibold"/>
              </a:rPr>
              <a:t>Later.</a:t>
            </a:r>
            <a:endParaRPr sz="6250">
              <a:latin typeface="Graphik-Semibold"/>
              <a:cs typeface="Graphik-Semibold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57FDD18-79D2-4497-A8A5-581A91C43652}"/>
              </a:ext>
            </a:extLst>
          </p:cNvPr>
          <p:cNvSpPr txBox="1"/>
          <p:nvPr/>
        </p:nvSpPr>
        <p:spPr>
          <a:xfrm>
            <a:off x="824970" y="10777018"/>
            <a:ext cx="6049010" cy="7947560"/>
          </a:xfrm>
          <a:prstGeom prst="rect">
            <a:avLst/>
          </a:prstGeom>
        </p:spPr>
        <p:txBody>
          <a:bodyPr vert="horz" wrap="square" lIns="0" tIns="63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74930">
              <a:lnSpc>
                <a:spcPct val="102400"/>
              </a:lnSpc>
              <a:spcBef>
                <a:spcPts val="5"/>
              </a:spcBef>
            </a:pPr>
            <a:r>
              <a:rPr lang="en-US" sz="4000" b="1" spc="-90" dirty="0">
                <a:solidFill>
                  <a:srgbClr val="3D3D3D"/>
                </a:solidFill>
                <a:latin typeface="Arial"/>
                <a:cs typeface="Graphik-Semibold"/>
              </a:rPr>
              <a:t>You've tried quitting smoking. Now try Pivot.</a:t>
            </a:r>
            <a:endParaRPr lang="en-US" sz="4000">
              <a:solidFill>
                <a:srgbClr val="000000"/>
              </a:solidFill>
              <a:latin typeface="Arial"/>
              <a:cs typeface="Graphik-Semibold"/>
            </a:endParaRPr>
          </a:p>
          <a:p>
            <a:endParaRPr lang="en-US" sz="4000" spc="-6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lt"/>
              <a:cs typeface="+mn-lt"/>
            </a:endParaRPr>
          </a:p>
          <a:p>
            <a:r>
              <a:rPr lang="en-US" sz="2600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+mn-lt"/>
              </a:rPr>
              <a:t>Pivot is for people who smoke, vape or chew and want to get motivated to quit.  For those who smoke cigarettes, Pivot includes an ultra-smart breath sensor that detects the levels of carbon monoxide in your breath, tracks your progress and provides motivation to reduce and ultimately quit smoking.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lt"/>
              <a:cs typeface="+mn-lt"/>
            </a:endParaRPr>
          </a:p>
          <a:p>
            <a:pPr>
              <a:spcBef>
                <a:spcPts val="40"/>
              </a:spcBef>
            </a:pPr>
            <a:endParaRPr lang="en-US" sz="2600" dirty="0">
              <a:solidFill>
                <a:srgbClr val="000000"/>
              </a:solidFill>
              <a:latin typeface="Arial"/>
              <a:cs typeface="Graphik"/>
            </a:endParaRPr>
          </a:p>
          <a:p>
            <a:r>
              <a:rPr lang="en-US" sz="2600" b="1" spc="-60" dirty="0">
                <a:solidFill>
                  <a:srgbClr val="009879"/>
                </a:solidFill>
                <a:latin typeface="Arial"/>
                <a:ea typeface="+mn-lt"/>
                <a:cs typeface="+mn-lt"/>
              </a:rPr>
              <a:t>[Customizable copy for employee eligibility language].</a:t>
            </a:r>
            <a:endParaRPr lang="en-US" dirty="0">
              <a:solidFill>
                <a:srgbClr val="009879"/>
              </a:solidFill>
              <a:latin typeface="Arial"/>
              <a:ea typeface="+mn-lt"/>
              <a:cs typeface="+mn-lt"/>
            </a:endParaRPr>
          </a:p>
          <a:p>
            <a:pPr marL="12700" marR="1009650">
              <a:lnSpc>
                <a:spcPct val="113799"/>
              </a:lnSpc>
            </a:pPr>
            <a:endParaRPr sz="2600" b="1" spc="-60" dirty="0">
              <a:solidFill>
                <a:srgbClr val="009879"/>
              </a:solidFill>
              <a:latin typeface="Arial"/>
              <a:cs typeface="Graphik-Semibold"/>
            </a:endParaRPr>
          </a:p>
          <a:p>
            <a:r>
              <a:rPr lang="en-US" sz="2600" spc="-5" dirty="0">
                <a:latin typeface="Arial"/>
                <a:ea typeface="+mn-lt"/>
                <a:cs typeface="+mn-lt"/>
              </a:rPr>
              <a:t>Go to </a:t>
            </a:r>
            <a:r>
              <a:rPr lang="en-US" sz="2600" b="1" spc="-5" dirty="0">
                <a:solidFill>
                  <a:srgbClr val="009879"/>
                </a:solidFill>
                <a:latin typeface="Arial"/>
                <a:ea typeface="+mn-lt"/>
                <a:cs typeface="+mn-lt"/>
              </a:rPr>
              <a:t>account.pivot.co</a:t>
            </a:r>
            <a:r>
              <a:rPr lang="en-US" sz="2600" b="1" spc="-5" dirty="0">
                <a:latin typeface="Arial"/>
                <a:ea typeface="+mn-lt"/>
                <a:cs typeface="+mn-lt"/>
              </a:rPr>
              <a:t> </a:t>
            </a:r>
            <a:r>
              <a:rPr lang="en-US" sz="2600" spc="-5" dirty="0">
                <a:latin typeface="Arial"/>
                <a:ea typeface="+mn-lt"/>
                <a:cs typeface="+mn-lt"/>
              </a:rPr>
              <a:t>to enter the code </a:t>
            </a:r>
            <a:r>
              <a:rPr lang="en-US" sz="2600" b="1" spc="-5" dirty="0">
                <a:solidFill>
                  <a:srgbClr val="009879"/>
                </a:solidFill>
                <a:latin typeface="Arial"/>
                <a:ea typeface="+mn-lt"/>
                <a:cs typeface="+mn-lt"/>
              </a:rPr>
              <a:t>[CODE]</a:t>
            </a:r>
            <a:r>
              <a:rPr lang="en-US" sz="2600" spc="-5" dirty="0">
                <a:latin typeface="Arial"/>
                <a:ea typeface="+mn-lt"/>
                <a:cs typeface="+mn-lt"/>
              </a:rPr>
              <a:t>.</a:t>
            </a:r>
            <a:endParaRPr lang="en-US" sz="2600">
              <a:latin typeface="Arial"/>
              <a:ea typeface="+mn-lt"/>
              <a:cs typeface="+mn-lt"/>
            </a:endParaRPr>
          </a:p>
          <a:p>
            <a:pPr marL="12700" marR="307340">
              <a:lnSpc>
                <a:spcPct val="113799"/>
              </a:lnSpc>
            </a:pPr>
            <a:endParaRPr sz="2600" spc="-5" dirty="0">
              <a:solidFill>
                <a:srgbClr val="666666"/>
              </a:solidFill>
              <a:latin typeface="Arial"/>
              <a:cs typeface="Graphik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1EB8E82-04C9-4306-B745-079CA4789ECA}"/>
              </a:ext>
            </a:extLst>
          </p:cNvPr>
          <p:cNvSpPr txBox="1"/>
          <p:nvPr/>
        </p:nvSpPr>
        <p:spPr>
          <a:xfrm>
            <a:off x="7840464" y="18590631"/>
            <a:ext cx="6552565" cy="1095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55955">
              <a:lnSpc>
                <a:spcPct val="113100"/>
              </a:lnSpc>
              <a:spcBef>
                <a:spcPts val="95"/>
              </a:spcBef>
            </a:pP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Pivot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flexible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program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 designed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address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forms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tobacco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use, </a:t>
            </a:r>
            <a:r>
              <a:rPr sz="1300" spc="-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including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cigarettes,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smokeless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tobacco,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e-cigarettes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and other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vaping 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devices,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666666"/>
                </a:solidFill>
                <a:latin typeface="Arial"/>
                <a:cs typeface="Arial"/>
              </a:rPr>
              <a:t>different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feature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sets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available </a:t>
            </a:r>
            <a:r>
              <a:rPr sz="1300" spc="-5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each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form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300" spc="5" dirty="0">
                <a:solidFill>
                  <a:srgbClr val="666666"/>
                </a:solidFill>
                <a:latin typeface="Arial"/>
                <a:cs typeface="Arial"/>
              </a:rPr>
              <a:t>tobacco.</a:t>
            </a:r>
            <a:endParaRPr sz="13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75"/>
              </a:spcBef>
            </a:pPr>
            <a:r>
              <a:rPr sz="1300" spc="-15" dirty="0">
                <a:solidFill>
                  <a:srgbClr val="A7A9AC"/>
                </a:solidFill>
                <a:latin typeface="Arial"/>
                <a:cs typeface="Arial"/>
              </a:rPr>
              <a:t>MK-20574 </a:t>
            </a:r>
            <a:r>
              <a:rPr sz="1300" dirty="0">
                <a:solidFill>
                  <a:srgbClr val="A7A9AC"/>
                </a:solidFill>
                <a:latin typeface="Arial"/>
                <a:cs typeface="Arial"/>
              </a:rPr>
              <a:t>Rev</a:t>
            </a:r>
            <a:r>
              <a:rPr sz="1300" spc="-1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A7A9AC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3" name="Picture 12" descr="A picture containing text, sign, dark, gauge&#10;&#10;Description automatically generated">
            <a:extLst>
              <a:ext uri="{FF2B5EF4-FFF2-40B4-BE49-F238E27FC236}">
                <a16:creationId xmlns:a16="http://schemas.microsoft.com/office/drawing/2014/main" id="{244C71E2-C620-4285-9F6E-A57D3C53D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25" y="17216950"/>
            <a:ext cx="2581473" cy="5905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FA2D6D-4125-4424-8681-0362B5749155}"/>
              </a:ext>
            </a:extLst>
          </p:cNvPr>
          <p:cNvSpPr/>
          <p:nvPr/>
        </p:nvSpPr>
        <p:spPr>
          <a:xfrm>
            <a:off x="10662620" y="17207853"/>
            <a:ext cx="3364668" cy="6014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"/>
                <a:cs typeface="Arial"/>
              </a:rPr>
              <a:t>YOUR LOGO HERE</a:t>
            </a:r>
          </a:p>
        </p:txBody>
      </p:sp>
      <p:pic>
        <p:nvPicPr>
          <p:cNvPr id="7" name="Picture 7" descr="A picture containing text, electronics, parking&#10;&#10;Description automatically generated">
            <a:extLst>
              <a:ext uri="{FF2B5EF4-FFF2-40B4-BE49-F238E27FC236}">
                <a16:creationId xmlns:a16="http://schemas.microsoft.com/office/drawing/2014/main" id="{C42EB371-816A-4883-A119-9F0F9E4F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455" y="8473237"/>
            <a:ext cx="7372130" cy="7369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61</cp:revision>
  <dcterms:created xsi:type="dcterms:W3CDTF">2021-05-28T21:00:38Z</dcterms:created>
  <dcterms:modified xsi:type="dcterms:W3CDTF">2021-06-11T01:52:31Z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2021-05-28T00:00:00Z</vt:filetime>
  </property>
</Properties>
</file>