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074900" cy="20104100"/>
  <p:notesSz cx="15074900" cy="2010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C56FD-5BAD-ACC5-972F-E55ACE5BCCEA}" v="91" dt="2021-05-28T21:29:41.695"/>
    <p1510:client id="{C1DBDF17-C0BE-2158-94C5-15A0649EA478}" v="19" dt="2021-06-11T01:29:08.7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3" y="6232271"/>
            <a:ext cx="128190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87" y="11258296"/>
            <a:ext cx="105568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062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843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804164"/>
            <a:ext cx="135731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005" y="11910730"/>
            <a:ext cx="8831361" cy="1574790"/>
          </a:xfrm>
          <a:prstGeom prst="rect">
            <a:avLst/>
          </a:prstGeom>
        </p:spPr>
        <p:txBody>
          <a:bodyPr vert="horz" wrap="square" lIns="0" tIns="35560" rIns="0" bIns="0" rtlCol="0" anchor="t">
            <a:spAutoFit/>
          </a:bodyPr>
          <a:lstStyle/>
          <a:p>
            <a:pPr algn="ctr"/>
            <a:r>
              <a:rPr lang="en-US" sz="5000" b="1" spc="15" dirty="0">
                <a:latin typeface="Arial"/>
                <a:ea typeface="+mn-lt"/>
                <a:cs typeface="+mn-lt"/>
              </a:rPr>
              <a:t>Pivot, a different approach to smoking — and quitting.</a:t>
            </a:r>
            <a:endParaRPr lang="en-US" sz="5000">
              <a:latin typeface="Arial"/>
              <a:ea typeface="+mn-lt"/>
              <a:cs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8359" y="13891453"/>
            <a:ext cx="9336978" cy="389016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algn="ctr"/>
            <a:r>
              <a:rPr lang="en-US" sz="2800" spc="-15" dirty="0">
                <a:latin typeface="Arial"/>
                <a:ea typeface="+mn-lt"/>
                <a:cs typeface="+mn-lt"/>
              </a:rPr>
              <a:t>Pivot offers personal coaching, a mobile breath sensor, and engaging lessons delivered via a simple smartphone app. You get to engage in your own way, whenever and wherever you want.</a:t>
            </a:r>
            <a:endParaRPr lang="en-US" sz="2800">
              <a:latin typeface="Arial"/>
              <a:ea typeface="+mn-lt"/>
              <a:cs typeface="+mn-lt"/>
            </a:endParaRPr>
          </a:p>
          <a:p>
            <a:pPr algn="ctr"/>
            <a:endParaRPr lang="en-US" sz="2800" b="1" spc="-15" dirty="0">
              <a:latin typeface="Arial"/>
              <a:ea typeface="+mn-lt"/>
              <a:cs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2800" b="1" spc="-15" dirty="0">
                <a:solidFill>
                  <a:srgbClr val="009879"/>
                </a:solidFill>
                <a:latin typeface="Arial"/>
                <a:ea typeface="+mn-lt"/>
                <a:cs typeface="+mn-lt"/>
              </a:rPr>
              <a:t>[Customizable copy for employee eligibility language].</a:t>
            </a:r>
            <a:endParaRPr lang="en-US" sz="2800" spc="-15">
              <a:solidFill>
                <a:srgbClr val="009879"/>
              </a:solidFill>
              <a:latin typeface="Arial"/>
              <a:ea typeface="+mn-lt"/>
              <a:cs typeface="+mn-lt"/>
            </a:endParaRPr>
          </a:p>
          <a:p>
            <a:pPr algn="ctr"/>
            <a:endParaRPr lang="en-US" sz="2800" spc="-15" dirty="0">
              <a:latin typeface="Arial"/>
              <a:ea typeface="+mn-lt"/>
              <a:cs typeface="+mn-lt"/>
            </a:endParaRPr>
          </a:p>
          <a:p>
            <a:pPr algn="ctr"/>
            <a:r>
              <a:rPr lang="en-US" sz="2800" spc="-15" dirty="0">
                <a:latin typeface="Arial"/>
                <a:ea typeface="+mn-lt"/>
                <a:cs typeface="+mn-lt"/>
              </a:rPr>
              <a:t>Go to </a:t>
            </a:r>
            <a:r>
              <a:rPr lang="en-US" sz="2800" b="1" spc="-15" dirty="0">
                <a:solidFill>
                  <a:srgbClr val="009879"/>
                </a:solidFill>
                <a:latin typeface="Arial"/>
                <a:ea typeface="+mn-lt"/>
                <a:cs typeface="+mn-lt"/>
              </a:rPr>
              <a:t>account.pivot.co</a:t>
            </a:r>
            <a:r>
              <a:rPr lang="en-US" sz="2800" b="1" spc="-15" dirty="0">
                <a:latin typeface="Arial"/>
                <a:ea typeface="+mn-lt"/>
                <a:cs typeface="+mn-lt"/>
              </a:rPr>
              <a:t> </a:t>
            </a:r>
            <a:r>
              <a:rPr lang="en-US" sz="2800" spc="-15" dirty="0">
                <a:latin typeface="Arial"/>
                <a:ea typeface="+mn-lt"/>
                <a:cs typeface="+mn-lt"/>
              </a:rPr>
              <a:t>to enter the code </a:t>
            </a:r>
            <a:r>
              <a:rPr lang="en-US" sz="2800" b="1" spc="-15" dirty="0">
                <a:solidFill>
                  <a:srgbClr val="009879"/>
                </a:solidFill>
                <a:latin typeface="Arial"/>
                <a:ea typeface="+mn-lt"/>
                <a:cs typeface="+mn-lt"/>
              </a:rPr>
              <a:t>[CODE]</a:t>
            </a:r>
            <a:r>
              <a:rPr lang="en-US" sz="2800" spc="-15" dirty="0">
                <a:latin typeface="Arial"/>
                <a:ea typeface="+mn-lt"/>
                <a:cs typeface="+mn-lt"/>
              </a:rPr>
              <a:t>.</a:t>
            </a:r>
          </a:p>
          <a:p>
            <a:pPr marL="70485" marR="54610" indent="-1905" algn="ctr">
              <a:lnSpc>
                <a:spcPct val="113799"/>
              </a:lnSpc>
              <a:spcBef>
                <a:spcPts val="95"/>
              </a:spcBef>
            </a:pPr>
            <a:endParaRPr sz="2600" spc="-15" dirty="0">
              <a:solidFill>
                <a:srgbClr val="666666"/>
              </a:solidFill>
              <a:latin typeface="Arial"/>
              <a:cs typeface="Graphi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911" y="18823317"/>
            <a:ext cx="13284200" cy="81753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algn="ctr"/>
            <a:r>
              <a:rPr lang="en-US" sz="1500" spc="5" dirty="0">
                <a:latin typeface="Arial"/>
                <a:ea typeface="+mn-lt"/>
                <a:cs typeface="+mn-lt"/>
              </a:rPr>
              <a:t>Pivot is a flexible program designed to address all forms of tobacco use, including cigarettes, smokeless tobacco, e-cigarettes and other vaping devices, with different feature sets available for each form of tobacco.</a:t>
            </a:r>
            <a:endParaRPr lang="en-US" sz="1500">
              <a:latin typeface="Arial"/>
              <a:ea typeface="+mn-lt"/>
              <a:cs typeface="+mn-lt"/>
            </a:endParaRPr>
          </a:p>
          <a:p>
            <a:pPr marR="5080" algn="r">
              <a:lnSpc>
                <a:spcPct val="100000"/>
              </a:lnSpc>
              <a:spcBef>
                <a:spcPts val="1575"/>
              </a:spcBef>
            </a:pPr>
            <a:r>
              <a:rPr sz="900" spc="-15" dirty="0">
                <a:solidFill>
                  <a:srgbClr val="A7A9AC"/>
                </a:solidFill>
                <a:latin typeface="Graphik"/>
                <a:cs typeface="Graphik"/>
              </a:rPr>
              <a:t>MK-20574 </a:t>
            </a:r>
            <a:r>
              <a:rPr sz="900" dirty="0">
                <a:solidFill>
                  <a:srgbClr val="A7A9AC"/>
                </a:solidFill>
                <a:latin typeface="Graphik"/>
                <a:cs typeface="Graphik"/>
              </a:rPr>
              <a:t>Rev</a:t>
            </a:r>
            <a:r>
              <a:rPr sz="900" spc="-10" dirty="0">
                <a:solidFill>
                  <a:srgbClr val="A7A9AC"/>
                </a:solidFill>
                <a:latin typeface="Graphik"/>
                <a:cs typeface="Graphik"/>
              </a:rPr>
              <a:t> </a:t>
            </a:r>
            <a:r>
              <a:rPr sz="900" spc="10" dirty="0">
                <a:solidFill>
                  <a:srgbClr val="A7A9AC"/>
                </a:solidFill>
                <a:latin typeface="Graphik"/>
                <a:cs typeface="Graphik"/>
              </a:rPr>
              <a:t>A</a:t>
            </a:r>
            <a:endParaRPr sz="900">
              <a:latin typeface="Graphik"/>
              <a:cs typeface="Graphik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670" y="3293078"/>
            <a:ext cx="13402732" cy="8137373"/>
          </a:xfrm>
          <a:prstGeom prst="rect">
            <a:avLst/>
          </a:prstGeom>
        </p:spPr>
      </p:pic>
      <p:pic>
        <p:nvPicPr>
          <p:cNvPr id="22" name="Picture 21" descr="A picture containing text, sign, dark, gauge&#10;&#10;Description automatically generated">
            <a:extLst>
              <a:ext uri="{FF2B5EF4-FFF2-40B4-BE49-F238E27FC236}">
                <a16:creationId xmlns:a16="http://schemas.microsoft.com/office/drawing/2014/main" id="{5A1175EB-F4CD-41F4-99F6-501813B6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001" y="1580810"/>
            <a:ext cx="2581473" cy="59050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DA65482-8C38-472C-912D-F48BBEDDF131}"/>
              </a:ext>
            </a:extLst>
          </p:cNvPr>
          <p:cNvSpPr/>
          <p:nvPr/>
        </p:nvSpPr>
        <p:spPr>
          <a:xfrm>
            <a:off x="7209396" y="1571713"/>
            <a:ext cx="3364668" cy="6014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latin typeface="Arial"/>
                <a:cs typeface="Arial"/>
              </a:rPr>
              <a:t>YOUR LOGO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40</cp:revision>
  <dcterms:created xsi:type="dcterms:W3CDTF">2021-05-28T21:00:38Z</dcterms:created>
  <dcterms:modified xsi:type="dcterms:W3CDTF">2021-06-11T01:29:30Z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2021-05-28T00:00:00Z</vt:filetime>
  </property>
</Properties>
</file>