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87" d="100"/>
          <a:sy n="87" d="100"/>
        </p:scale>
        <p:origin x="222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F2D7BE-8BFE-9941-9C15-1929F687BC8A}"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425231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2D7BE-8BFE-9941-9C15-1929F687BC8A}"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325291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2D7BE-8BFE-9941-9C15-1929F687BC8A}"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66757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2D7BE-8BFE-9941-9C15-1929F687BC8A}"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204359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F2D7BE-8BFE-9941-9C15-1929F687BC8A}"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293836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F2D7BE-8BFE-9941-9C15-1929F687BC8A}" type="datetimeFigureOut">
              <a:rPr lang="en-US" smtClean="0"/>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106825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F2D7BE-8BFE-9941-9C15-1929F687BC8A}" type="datetimeFigureOut">
              <a:rPr lang="en-US" smtClean="0"/>
              <a:t>3/16/22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5037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F2D7BE-8BFE-9941-9C15-1929F687BC8A}" type="datetimeFigureOut">
              <a:rPr lang="en-US" smtClean="0"/>
              <a:t>3/16/22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154098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2D7BE-8BFE-9941-9C15-1929F687BC8A}" type="datetimeFigureOut">
              <a:rPr lang="en-US" smtClean="0"/>
              <a:t>3/16/22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273893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F2D7BE-8BFE-9941-9C15-1929F687BC8A}" type="datetimeFigureOut">
              <a:rPr lang="en-US" smtClean="0"/>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3764096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F2D7BE-8BFE-9941-9C15-1929F687BC8A}" type="datetimeFigureOut">
              <a:rPr lang="en-US" smtClean="0"/>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251864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7F2D7BE-8BFE-9941-9C15-1929F687BC8A}" type="datetimeFigureOut">
              <a:rPr lang="en-US" smtClean="0"/>
              <a:t>3/16/22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EFBD5D7-A3F5-7745-B938-974E39C97817}" type="slidenum">
              <a:rPr lang="en-US" smtClean="0"/>
              <a:t>‹#›</a:t>
            </a:fld>
            <a:endParaRPr lang="en-US"/>
          </a:p>
        </p:txBody>
      </p:sp>
    </p:spTree>
    <p:extLst>
      <p:ext uri="{BB962C8B-B14F-4D97-AF65-F5344CB8AC3E}">
        <p14:creationId xmlns:p14="http://schemas.microsoft.com/office/powerpoint/2010/main" val="27619483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D1E3244B-8007-9C40-96C0-348CCE14BAE0}"/>
              </a:ext>
            </a:extLst>
          </p:cNvPr>
          <p:cNvSpPr/>
          <p:nvPr/>
        </p:nvSpPr>
        <p:spPr>
          <a:xfrm>
            <a:off x="4623660" y="4779016"/>
            <a:ext cx="1886315" cy="3013286"/>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person, window, indoor, preparing&#10;&#10;Description automatically generated">
            <a:extLst>
              <a:ext uri="{FF2B5EF4-FFF2-40B4-BE49-F238E27FC236}">
                <a16:creationId xmlns:a16="http://schemas.microsoft.com/office/drawing/2014/main" id="{965B78CD-2981-EF48-B2D1-37BB2FA52F1B}"/>
              </a:ext>
            </a:extLst>
          </p:cNvPr>
          <p:cNvPicPr>
            <a:picLocks noChangeAspect="1"/>
          </p:cNvPicPr>
          <p:nvPr/>
        </p:nvPicPr>
        <p:blipFill rotWithShape="1">
          <a:blip r:embed="rId2"/>
          <a:srcRect t="23003" b="8521"/>
          <a:stretch/>
        </p:blipFill>
        <p:spPr>
          <a:xfrm>
            <a:off x="0" y="1"/>
            <a:ext cx="6896603" cy="3030248"/>
          </a:xfrm>
          <a:prstGeom prst="rect">
            <a:avLst/>
          </a:prstGeom>
        </p:spPr>
      </p:pic>
      <p:sp>
        <p:nvSpPr>
          <p:cNvPr id="11" name="Rectangle 10">
            <a:extLst>
              <a:ext uri="{FF2B5EF4-FFF2-40B4-BE49-F238E27FC236}">
                <a16:creationId xmlns:a16="http://schemas.microsoft.com/office/drawing/2014/main" id="{068FE3FE-E280-E449-9167-DB3527F1B240}"/>
              </a:ext>
            </a:extLst>
          </p:cNvPr>
          <p:cNvSpPr/>
          <p:nvPr/>
        </p:nvSpPr>
        <p:spPr>
          <a:xfrm>
            <a:off x="474633" y="4779016"/>
            <a:ext cx="3902690" cy="3416320"/>
          </a:xfrm>
          <a:prstGeom prst="rect">
            <a:avLst/>
          </a:prstGeom>
        </p:spPr>
        <p:txBody>
          <a:bodyPr wrap="square">
            <a:spAutoFit/>
          </a:bodyPr>
          <a:lstStyle/>
          <a:p>
            <a:r>
              <a:rPr lang="en-US" sz="1200" b="1" dirty="0">
                <a:solidFill>
                  <a:srgbClr val="009878"/>
                </a:solidFill>
                <a:latin typeface="Arial" panose="020B0604020202020204" pitchFamily="34" charset="0"/>
                <a:cs typeface="Arial" panose="020B0604020202020204" pitchFamily="34" charset="0"/>
              </a:rPr>
              <a:t>[Customized eligibility language]</a:t>
            </a:r>
            <a:br>
              <a:rPr lang="en-US" sz="1200" dirty="0">
                <a:solidFill>
                  <a:srgbClr val="3E3935"/>
                </a:solidFill>
                <a:latin typeface="Arial" panose="020B0604020202020204" pitchFamily="34" charset="0"/>
                <a:cs typeface="Arial" panose="020B0604020202020204" pitchFamily="34" charset="0"/>
              </a:rPr>
            </a:br>
            <a:endParaRPr lang="en-US" sz="1200" dirty="0">
              <a:solidFill>
                <a:srgbClr val="3E3935"/>
              </a:solidFill>
              <a:latin typeface="Arial" panose="020B0604020202020204" pitchFamily="34" charset="0"/>
              <a:cs typeface="Arial" panose="020B0604020202020204" pitchFamily="34" charset="0"/>
            </a:endParaRPr>
          </a:p>
          <a:p>
            <a:r>
              <a:rPr lang="en-US" sz="1200" dirty="0">
                <a:solidFill>
                  <a:srgbClr val="3E3935"/>
                </a:solidFill>
                <a:latin typeface="Arial" panose="020B0604020202020204" pitchFamily="34" charset="0"/>
                <a:cs typeface="Arial" panose="020B0604020202020204" pitchFamily="34" charset="0"/>
              </a:rPr>
              <a:t>Get the new beginning you deserve with the quit smoking approach proven to work. Whether you’re ready to quit, wish it was the right time, or are exploring your options, Pivot can help you on your journey, no matter where you’re at. Focusing on gradual reduction — accompanied by the tools participants need to succeed — Pivot makes the journey to quit easier.</a:t>
            </a:r>
            <a:br>
              <a:rPr lang="en-US" sz="1200" dirty="0">
                <a:solidFill>
                  <a:srgbClr val="3E3935"/>
                </a:solidFill>
                <a:latin typeface="Arial" panose="020B0604020202020204" pitchFamily="34" charset="0"/>
                <a:cs typeface="Arial" panose="020B0604020202020204" pitchFamily="34" charset="0"/>
              </a:rPr>
            </a:br>
            <a:endParaRPr lang="en-US" sz="1200" dirty="0">
              <a:solidFill>
                <a:srgbClr val="3E3935"/>
              </a:solidFill>
              <a:latin typeface="Arial" panose="020B0604020202020204" pitchFamily="34" charset="0"/>
              <a:cs typeface="Arial" panose="020B0604020202020204" pitchFamily="34" charset="0"/>
            </a:endParaRPr>
          </a:p>
          <a:p>
            <a:r>
              <a:rPr lang="en-US" sz="1200" b="1" dirty="0">
                <a:solidFill>
                  <a:srgbClr val="009878"/>
                </a:solidFill>
                <a:latin typeface="Arial" panose="020B0604020202020204" pitchFamily="34" charset="0"/>
                <a:cs typeface="Arial" panose="020B0604020202020204" pitchFamily="34" charset="0"/>
              </a:rPr>
              <a:t>Convenience in your pocket.</a:t>
            </a:r>
            <a:endParaRPr lang="en-US" sz="1200" dirty="0">
              <a:solidFill>
                <a:srgbClr val="009878"/>
              </a:solidFill>
              <a:latin typeface="Arial" panose="020B0604020202020204" pitchFamily="34" charset="0"/>
              <a:cs typeface="Arial" panose="020B0604020202020204" pitchFamily="34" charset="0"/>
            </a:endParaRPr>
          </a:p>
          <a:p>
            <a:r>
              <a:rPr lang="en-US" sz="1200" dirty="0">
                <a:solidFill>
                  <a:srgbClr val="3E3935"/>
                </a:solidFill>
                <a:latin typeface="Arial" panose="020B0604020202020204" pitchFamily="34" charset="0"/>
                <a:cs typeface="Arial" panose="020B0604020202020204" pitchFamily="34" charset="0"/>
              </a:rPr>
              <a:t>Pivot combines a personalized support app filled with content tailored specifically to your goals, direct access to a quit tobacco coach, and the FDA-cleared hand-held </a:t>
            </a:r>
            <a:r>
              <a:rPr lang="en-US" sz="1200" dirty="0" err="1">
                <a:solidFill>
                  <a:srgbClr val="3E3935"/>
                </a:solidFill>
                <a:latin typeface="Arial" panose="020B0604020202020204" pitchFamily="34" charset="0"/>
                <a:cs typeface="Arial" panose="020B0604020202020204" pitchFamily="34" charset="0"/>
              </a:rPr>
              <a:t>SmartSensor</a:t>
            </a:r>
            <a:r>
              <a:rPr lang="en-US" sz="1200" dirty="0">
                <a:solidFill>
                  <a:srgbClr val="3E3935"/>
                </a:solidFill>
                <a:latin typeface="Arial" panose="020B0604020202020204" pitchFamily="34" charset="0"/>
                <a:cs typeface="Arial" panose="020B0604020202020204" pitchFamily="34" charset="0"/>
              </a:rPr>
              <a:t>* device, proven to help in quitting smoking. That means no classes, phone calls, or obligations — use Pivot when you need it, wherever you need it.</a:t>
            </a:r>
            <a:endParaRPr lang="en-US" sz="1200" dirty="0">
              <a:solidFill>
                <a:srgbClr val="3E3935"/>
              </a:solidFill>
              <a:effectLst/>
              <a:latin typeface="Arial" panose="020B0604020202020204" pitchFamily="34" charset="0"/>
              <a:cs typeface="Arial" panose="020B0604020202020204" pitchFamily="34" charset="0"/>
            </a:endParaRPr>
          </a:p>
        </p:txBody>
      </p:sp>
      <p:pic>
        <p:nvPicPr>
          <p:cNvPr id="12" name="Picture 26" descr="A picture containing text, sign, dark, gauge&#10;&#10;Description automatically generated">
            <a:extLst>
              <a:ext uri="{FF2B5EF4-FFF2-40B4-BE49-F238E27FC236}">
                <a16:creationId xmlns:a16="http://schemas.microsoft.com/office/drawing/2014/main" id="{3EBC14CD-2D5E-614E-8C6C-B244D27047B7}"/>
              </a:ext>
            </a:extLst>
          </p:cNvPr>
          <p:cNvPicPr>
            <a:picLocks noChangeAspect="1"/>
          </p:cNvPicPr>
          <p:nvPr/>
        </p:nvPicPr>
        <p:blipFill>
          <a:blip r:embed="rId3"/>
          <a:stretch>
            <a:fillRect/>
          </a:stretch>
        </p:blipFill>
        <p:spPr>
          <a:xfrm>
            <a:off x="594553" y="3352113"/>
            <a:ext cx="918800" cy="215683"/>
          </a:xfrm>
          <a:prstGeom prst="rect">
            <a:avLst/>
          </a:prstGeom>
        </p:spPr>
      </p:pic>
      <p:sp>
        <p:nvSpPr>
          <p:cNvPr id="13" name="Rectangle 12">
            <a:extLst>
              <a:ext uri="{FF2B5EF4-FFF2-40B4-BE49-F238E27FC236}">
                <a16:creationId xmlns:a16="http://schemas.microsoft.com/office/drawing/2014/main" id="{04C7B748-2A0F-574D-8CC2-5087A582A64F}"/>
              </a:ext>
            </a:extLst>
          </p:cNvPr>
          <p:cNvSpPr/>
          <p:nvPr/>
        </p:nvSpPr>
        <p:spPr>
          <a:xfrm>
            <a:off x="1640430" y="3292328"/>
            <a:ext cx="1428083" cy="3289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a:cs typeface="Arial"/>
              </a:rPr>
              <a:t>YOUR LOGO HERE</a:t>
            </a:r>
          </a:p>
        </p:txBody>
      </p:sp>
      <p:pic>
        <p:nvPicPr>
          <p:cNvPr id="17" name="Graphic 16">
            <a:extLst>
              <a:ext uri="{FF2B5EF4-FFF2-40B4-BE49-F238E27FC236}">
                <a16:creationId xmlns:a16="http://schemas.microsoft.com/office/drawing/2014/main" id="{AD457ADF-7AF5-B243-8A2C-58EF7A3D94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09617" y="5171218"/>
            <a:ext cx="914399" cy="914399"/>
          </a:xfrm>
          <a:prstGeom prst="rect">
            <a:avLst/>
          </a:prstGeom>
        </p:spPr>
      </p:pic>
      <p:sp>
        <p:nvSpPr>
          <p:cNvPr id="19" name="Rectangle 18">
            <a:extLst>
              <a:ext uri="{FF2B5EF4-FFF2-40B4-BE49-F238E27FC236}">
                <a16:creationId xmlns:a16="http://schemas.microsoft.com/office/drawing/2014/main" id="{1C99371D-201F-0D4B-88BD-9E10AA83B46F}"/>
              </a:ext>
            </a:extLst>
          </p:cNvPr>
          <p:cNvSpPr/>
          <p:nvPr/>
        </p:nvSpPr>
        <p:spPr>
          <a:xfrm>
            <a:off x="474633" y="3903726"/>
            <a:ext cx="5789007" cy="738664"/>
          </a:xfrm>
          <a:prstGeom prst="rect">
            <a:avLst/>
          </a:prstGeom>
        </p:spPr>
        <p:txBody>
          <a:bodyPr wrap="square">
            <a:spAutoFit/>
          </a:bodyPr>
          <a:lstStyle/>
          <a:p>
            <a:r>
              <a:rPr lang="en-US" sz="2400" b="1" dirty="0">
                <a:solidFill>
                  <a:srgbClr val="3E3935"/>
                </a:solidFill>
                <a:latin typeface="Arial" panose="020B0604020202020204" pitchFamily="34" charset="0"/>
                <a:cs typeface="Arial" panose="020B0604020202020204" pitchFamily="34" charset="0"/>
              </a:rPr>
              <a:t>Let healthier habits in this spring.</a:t>
            </a:r>
            <a:endParaRPr lang="en-US" sz="2400" dirty="0">
              <a:solidFill>
                <a:srgbClr val="3E3935"/>
              </a:solidFill>
              <a:latin typeface="Arial" panose="020B0604020202020204" pitchFamily="34" charset="0"/>
              <a:cs typeface="Arial" panose="020B0604020202020204" pitchFamily="34" charset="0"/>
            </a:endParaRPr>
          </a:p>
          <a:p>
            <a:r>
              <a:rPr lang="en-US" dirty="0">
                <a:solidFill>
                  <a:srgbClr val="3E3935"/>
                </a:solidFill>
                <a:latin typeface="Arial" panose="020B0604020202020204" pitchFamily="34" charset="0"/>
                <a:cs typeface="Arial" panose="020B0604020202020204" pitchFamily="34" charset="0"/>
              </a:rPr>
              <a:t>Start fresh with Pivot.</a:t>
            </a:r>
            <a:endParaRPr lang="en-US" dirty="0">
              <a:solidFill>
                <a:srgbClr val="3E3935"/>
              </a:solidFill>
              <a:effectLst/>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A67FA2F-039C-6D4E-AE40-CFDBB238689B}"/>
              </a:ext>
            </a:extLst>
          </p:cNvPr>
          <p:cNvSpPr/>
          <p:nvPr/>
        </p:nvSpPr>
        <p:spPr>
          <a:xfrm>
            <a:off x="4784300" y="6277448"/>
            <a:ext cx="1565031" cy="1200329"/>
          </a:xfrm>
          <a:prstGeom prst="rect">
            <a:avLst/>
          </a:prstGeom>
        </p:spPr>
        <p:txBody>
          <a:bodyPr wrap="square">
            <a:spAutoFit/>
          </a:bodyPr>
          <a:lstStyle/>
          <a:p>
            <a:r>
              <a:rPr lang="en-US" sz="1200" b="1" dirty="0">
                <a:solidFill>
                  <a:schemeClr val="accent4"/>
                </a:solidFill>
                <a:latin typeface="Arial" panose="020B0604020202020204" pitchFamily="34" charset="0"/>
                <a:cs typeface="Arial" panose="020B0604020202020204" pitchFamily="34" charset="0"/>
              </a:rPr>
              <a:t>Get started today!</a:t>
            </a:r>
            <a:endParaRPr lang="en-US" sz="1200" dirty="0">
              <a:solidFill>
                <a:schemeClr val="accent4"/>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Scan the QR code above and use access code </a:t>
            </a:r>
            <a:r>
              <a:rPr lang="en-US" sz="1200" b="1" dirty="0">
                <a:solidFill>
                  <a:schemeClr val="bg1"/>
                </a:solidFill>
                <a:latin typeface="Arial" panose="020B0604020202020204" pitchFamily="34" charset="0"/>
                <a:cs typeface="Arial" panose="020B0604020202020204" pitchFamily="34" charset="0"/>
              </a:rPr>
              <a:t>[CODE]</a:t>
            </a:r>
            <a:r>
              <a:rPr lang="en-US" sz="1200" dirty="0">
                <a:solidFill>
                  <a:schemeClr val="bg1"/>
                </a:solidFill>
                <a:latin typeface="Arial" panose="020B0604020202020204" pitchFamily="34" charset="0"/>
                <a:cs typeface="Arial" panose="020B0604020202020204" pitchFamily="34" charset="0"/>
              </a:rPr>
              <a:t>. Or visit </a:t>
            </a:r>
            <a:r>
              <a:rPr lang="en-US" sz="1200" b="1" dirty="0" err="1">
                <a:solidFill>
                  <a:schemeClr val="bg1"/>
                </a:solidFill>
                <a:latin typeface="Arial" panose="020B0604020202020204" pitchFamily="34" charset="0"/>
                <a:cs typeface="Arial" panose="020B0604020202020204" pitchFamily="34" charset="0"/>
              </a:rPr>
              <a:t>pivot.co</a:t>
            </a:r>
            <a:r>
              <a:rPr lang="en-US" sz="1200" b="1" dirty="0">
                <a:solidFill>
                  <a:schemeClr val="bg1"/>
                </a:solidFill>
                <a:latin typeface="Arial" panose="020B0604020202020204" pitchFamily="34" charset="0"/>
                <a:cs typeface="Arial" panose="020B0604020202020204" pitchFamily="34" charset="0"/>
              </a:rPr>
              <a:t>/partner</a:t>
            </a:r>
            <a:r>
              <a:rPr lang="en-US" sz="1200" dirty="0">
                <a:solidFill>
                  <a:schemeClr val="bg1"/>
                </a:solidFill>
                <a:latin typeface="Arial" panose="020B0604020202020204" pitchFamily="34" charset="0"/>
                <a:cs typeface="Arial" panose="020B0604020202020204" pitchFamily="34" charset="0"/>
              </a:rPr>
              <a:t>.</a:t>
            </a:r>
          </a:p>
        </p:txBody>
      </p:sp>
      <p:sp>
        <p:nvSpPr>
          <p:cNvPr id="22" name="Rectangle 21">
            <a:extLst>
              <a:ext uri="{FF2B5EF4-FFF2-40B4-BE49-F238E27FC236}">
                <a16:creationId xmlns:a16="http://schemas.microsoft.com/office/drawing/2014/main" id="{07A38B82-E74C-7A41-BE2F-C1255D315E51}"/>
              </a:ext>
            </a:extLst>
          </p:cNvPr>
          <p:cNvSpPr/>
          <p:nvPr/>
        </p:nvSpPr>
        <p:spPr>
          <a:xfrm>
            <a:off x="474633" y="8452071"/>
            <a:ext cx="5904123" cy="338554"/>
          </a:xfrm>
          <a:prstGeom prst="rect">
            <a:avLst/>
          </a:prstGeom>
        </p:spPr>
        <p:txBody>
          <a:bodyPr wrap="square">
            <a:spAutoFit/>
          </a:bodyPr>
          <a:lstStyle/>
          <a:p>
            <a:r>
              <a:rPr lang="en-US" sz="800" dirty="0">
                <a:solidFill>
                  <a:srgbClr val="65615D"/>
                </a:solidFill>
                <a:latin typeface="Arial" panose="020B0604020202020204" pitchFamily="34" charset="0"/>
                <a:cs typeface="Arial" panose="020B0604020202020204" pitchFamily="34" charset="0"/>
              </a:rPr>
              <a:t>*Pivot is a flexible program designed to address all forms of tobacco use, including cigarettes, smokeless tobacco, e-cigarettes and other vaping devices. The Pivot </a:t>
            </a:r>
            <a:r>
              <a:rPr lang="en-US" sz="800" dirty="0" err="1">
                <a:solidFill>
                  <a:srgbClr val="65615D"/>
                </a:solidFill>
                <a:latin typeface="Arial" panose="020B0604020202020204" pitchFamily="34" charset="0"/>
                <a:cs typeface="Arial" panose="020B0604020202020204" pitchFamily="34" charset="0"/>
              </a:rPr>
              <a:t>SmartSensor</a:t>
            </a:r>
            <a:r>
              <a:rPr lang="en-US" sz="800" dirty="0">
                <a:solidFill>
                  <a:srgbClr val="65615D"/>
                </a:solidFill>
                <a:latin typeface="Arial" panose="020B0604020202020204" pitchFamily="34" charset="0"/>
                <a:cs typeface="Arial" panose="020B0604020202020204" pitchFamily="34" charset="0"/>
              </a:rPr>
              <a:t> is available only for those who smoke cigarettes.</a:t>
            </a:r>
            <a:endParaRPr lang="en-US" sz="800" dirty="0">
              <a:solidFill>
                <a:srgbClr val="65615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1821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TotalTime>
  <Words>221</Words>
  <Application>Microsoft Macintosh PowerPoint</Application>
  <PresentationFormat>Letter Paper (8.5x11 in)</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Scott</dc:creator>
  <cp:lastModifiedBy>Alexis Scott</cp:lastModifiedBy>
  <cp:revision>4</cp:revision>
  <dcterms:created xsi:type="dcterms:W3CDTF">2022-03-15T18:37:07Z</dcterms:created>
  <dcterms:modified xsi:type="dcterms:W3CDTF">2022-03-16T19:57:13Z</dcterms:modified>
</cp:coreProperties>
</file>