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3"/>
    <p:restoredTop sz="94651"/>
  </p:normalViewPr>
  <p:slideViewPr>
    <p:cSldViewPr snapToGrid="0" snapToObjects="1">
      <p:cViewPr varScale="1">
        <p:scale>
          <a:sx n="104" d="100"/>
          <a:sy n="104" d="100"/>
        </p:scale>
        <p:origin x="15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425231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325291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66757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04359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F2D7BE-8BFE-9941-9C15-1929F687BC8A}" type="datetimeFigureOut">
              <a:rPr lang="en-US" smtClean="0"/>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93836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F2D7BE-8BFE-9941-9C15-1929F687BC8A}" type="datetimeFigureOut">
              <a:rPr lang="en-US" smtClean="0"/>
              <a:t>6/29/22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106825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F2D7BE-8BFE-9941-9C15-1929F687BC8A}" type="datetimeFigureOut">
              <a:rPr lang="en-US" smtClean="0"/>
              <a:t>6/29/22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5037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F2D7BE-8BFE-9941-9C15-1929F687BC8A}" type="datetimeFigureOut">
              <a:rPr lang="en-US" smtClean="0"/>
              <a:t>6/29/22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154098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2D7BE-8BFE-9941-9C15-1929F687BC8A}" type="datetimeFigureOut">
              <a:rPr lang="en-US" smtClean="0"/>
              <a:t>6/29/22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73893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F2D7BE-8BFE-9941-9C15-1929F687BC8A}" type="datetimeFigureOut">
              <a:rPr lang="en-US" smtClean="0"/>
              <a:t>6/29/22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376409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F2D7BE-8BFE-9941-9C15-1929F687BC8A}" type="datetimeFigureOut">
              <a:rPr lang="en-US" smtClean="0"/>
              <a:t>6/29/22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51864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7F2D7BE-8BFE-9941-9C15-1929F687BC8A}" type="datetimeFigureOut">
              <a:rPr lang="en-US" smtClean="0"/>
              <a:t>6/29/22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EFBD5D7-A3F5-7745-B938-974E39C97817}" type="slidenum">
              <a:rPr lang="en-US" smtClean="0"/>
              <a:t>‹#›</a:t>
            </a:fld>
            <a:endParaRPr lang="en-US"/>
          </a:p>
        </p:txBody>
      </p:sp>
    </p:spTree>
    <p:extLst>
      <p:ext uri="{BB962C8B-B14F-4D97-AF65-F5344CB8AC3E}">
        <p14:creationId xmlns:p14="http://schemas.microsoft.com/office/powerpoint/2010/main" val="27619483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8FE3FE-E280-E449-9167-DB3527F1B240}"/>
              </a:ext>
            </a:extLst>
          </p:cNvPr>
          <p:cNvSpPr/>
          <p:nvPr/>
        </p:nvSpPr>
        <p:spPr>
          <a:xfrm>
            <a:off x="340821" y="3127014"/>
            <a:ext cx="3088179" cy="5186035"/>
          </a:xfrm>
          <a:prstGeom prst="rect">
            <a:avLst/>
          </a:prstGeom>
        </p:spPr>
        <p:txBody>
          <a:bodyPr wrap="square">
            <a:spAutoFit/>
          </a:bodyPr>
          <a:lstStyle/>
          <a:p>
            <a:pPr>
              <a:lnSpc>
                <a:spcPts val="3000"/>
              </a:lnSpc>
            </a:pPr>
            <a:r>
              <a:rPr lang="en-US" sz="3400" b="1" dirty="0">
                <a:latin typeface="Arial" panose="020B0604020202020204" pitchFamily="34" charset="0"/>
                <a:cs typeface="Arial" panose="020B0604020202020204" pitchFamily="34" charset="0"/>
              </a:rPr>
              <a:t>Stressed about quitting smoking?</a:t>
            </a:r>
            <a:endParaRPr lang="en-US" sz="3400" dirty="0">
              <a:latin typeface="Arial" panose="020B0604020202020204" pitchFamily="34" charset="0"/>
              <a:cs typeface="Arial" panose="020B0604020202020204" pitchFamily="34" charset="0"/>
            </a:endParaRPr>
          </a:p>
          <a:p>
            <a:r>
              <a:rPr lang="en-US" b="1" dirty="0"/>
              <a:t>Rid yourself of both with Pivot — at no cost to you.</a:t>
            </a:r>
            <a:endParaRPr lang="en-US" dirty="0"/>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Smoking may feel like stress relief in the moment, but it actually makes stress worse as time goes on, increasing blood pressure, tensing muscles, tightening blood vessels, and wreaking havoc on mental health. People turn to cigarettes hoping for relief, but are left feeling more stressed than ever. There’s good news, though — you don’t have to be stuck in the stress cycle with the help of Pivot.</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Convenience in your pocket.</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Pivot combines a personalized support app filled with content tailored specifically to your goals, direct access to a quit tobacco coach, and the FDA-cleared hand-held </a:t>
            </a:r>
            <a:r>
              <a:rPr lang="en-US" sz="1100" dirty="0" err="1">
                <a:latin typeface="Arial" panose="020B0604020202020204" pitchFamily="34" charset="0"/>
                <a:cs typeface="Arial" panose="020B0604020202020204" pitchFamily="34" charset="0"/>
              </a:rPr>
              <a:t>SmartSensor</a:t>
            </a:r>
            <a:r>
              <a:rPr lang="en-US" sz="1100" dirty="0">
                <a:latin typeface="Arial" panose="020B0604020202020204" pitchFamily="34" charset="0"/>
                <a:cs typeface="Arial" panose="020B0604020202020204" pitchFamily="34" charset="0"/>
              </a:rPr>
              <a:t>* device, proven to help in quitting smoking. That means no classes, phone calls, or obligations — use Pivot when you need it, wherever you need it.</a:t>
            </a:r>
          </a:p>
        </p:txBody>
      </p:sp>
      <p:pic>
        <p:nvPicPr>
          <p:cNvPr id="12" name="Picture 26" descr="A picture containing text, sign, dark, gauge&#10;&#10;Description automatically generated">
            <a:extLst>
              <a:ext uri="{FF2B5EF4-FFF2-40B4-BE49-F238E27FC236}">
                <a16:creationId xmlns:a16="http://schemas.microsoft.com/office/drawing/2014/main" id="{3EBC14CD-2D5E-614E-8C6C-B244D27047B7}"/>
              </a:ext>
            </a:extLst>
          </p:cNvPr>
          <p:cNvPicPr>
            <a:picLocks noChangeAspect="1"/>
          </p:cNvPicPr>
          <p:nvPr/>
        </p:nvPicPr>
        <p:blipFill>
          <a:blip r:embed="rId3"/>
          <a:stretch>
            <a:fillRect/>
          </a:stretch>
        </p:blipFill>
        <p:spPr>
          <a:xfrm>
            <a:off x="3841142" y="3275555"/>
            <a:ext cx="918800" cy="215683"/>
          </a:xfrm>
          <a:prstGeom prst="rect">
            <a:avLst/>
          </a:prstGeom>
        </p:spPr>
      </p:pic>
      <p:sp>
        <p:nvSpPr>
          <p:cNvPr id="13" name="Rectangle 12">
            <a:extLst>
              <a:ext uri="{FF2B5EF4-FFF2-40B4-BE49-F238E27FC236}">
                <a16:creationId xmlns:a16="http://schemas.microsoft.com/office/drawing/2014/main" id="{04C7B748-2A0F-574D-8CC2-5087A582A64F}"/>
              </a:ext>
            </a:extLst>
          </p:cNvPr>
          <p:cNvSpPr/>
          <p:nvPr/>
        </p:nvSpPr>
        <p:spPr>
          <a:xfrm>
            <a:off x="4887019" y="3215770"/>
            <a:ext cx="1428083" cy="3289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a:cs typeface="Arial"/>
              </a:rPr>
              <a:t>YOUR LOGO HERE</a:t>
            </a:r>
          </a:p>
        </p:txBody>
      </p:sp>
      <p:pic>
        <p:nvPicPr>
          <p:cNvPr id="17" name="Graphic 16">
            <a:extLst>
              <a:ext uri="{FF2B5EF4-FFF2-40B4-BE49-F238E27FC236}">
                <a16:creationId xmlns:a16="http://schemas.microsoft.com/office/drawing/2014/main" id="{AD457ADF-7AF5-B243-8A2C-58EF7A3D944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926202" y="6294959"/>
            <a:ext cx="960817" cy="960817"/>
          </a:xfrm>
          <a:prstGeom prst="rect">
            <a:avLst/>
          </a:prstGeom>
        </p:spPr>
      </p:pic>
      <p:sp>
        <p:nvSpPr>
          <p:cNvPr id="21" name="Rectangle 20">
            <a:extLst>
              <a:ext uri="{FF2B5EF4-FFF2-40B4-BE49-F238E27FC236}">
                <a16:creationId xmlns:a16="http://schemas.microsoft.com/office/drawing/2014/main" id="{1A67FA2F-039C-6D4E-AE40-CFDBB238689B}"/>
              </a:ext>
            </a:extLst>
          </p:cNvPr>
          <p:cNvSpPr/>
          <p:nvPr/>
        </p:nvSpPr>
        <p:spPr>
          <a:xfrm>
            <a:off x="3841143" y="4727146"/>
            <a:ext cx="1790224" cy="1384995"/>
          </a:xfrm>
          <a:prstGeom prst="rect">
            <a:avLst/>
          </a:prstGeom>
        </p:spPr>
        <p:txBody>
          <a:bodyPr wrap="square">
            <a:spAutoFit/>
          </a:bodyPr>
          <a:lstStyle/>
          <a:p>
            <a:r>
              <a:rPr lang="en-US" sz="1200" b="1" dirty="0">
                <a:solidFill>
                  <a:srgbClr val="009784"/>
                </a:solidFill>
                <a:latin typeface="Arial" panose="020B0604020202020204" pitchFamily="34" charset="0"/>
                <a:cs typeface="Arial" panose="020B0604020202020204" pitchFamily="34" charset="0"/>
              </a:rPr>
              <a:t>[Customized eligibility language].</a:t>
            </a:r>
            <a:br>
              <a:rPr lang="en-US" sz="1200" dirty="0">
                <a:solidFill>
                  <a:srgbClr val="009784"/>
                </a:solidFill>
                <a:latin typeface="Arial" panose="020B0604020202020204" pitchFamily="34" charset="0"/>
                <a:cs typeface="Arial" panose="020B0604020202020204" pitchFamily="34" charset="0"/>
              </a:rPr>
            </a:b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r>
              <a:rPr lang="en-US" sz="1200" dirty="0">
                <a:solidFill>
                  <a:schemeClr val="tx1">
                    <a:lumMod val="75000"/>
                    <a:lumOff val="25000"/>
                  </a:schemeClr>
                </a:solidFill>
                <a:latin typeface="Arial" panose="020B0604020202020204" pitchFamily="34" charset="0"/>
                <a:cs typeface="Arial" panose="020B0604020202020204" pitchFamily="34" charset="0"/>
              </a:rPr>
              <a:t>Scan the code with your phone or visit </a:t>
            </a:r>
            <a:r>
              <a:rPr lang="en-US" sz="1200" b="1" dirty="0">
                <a:solidFill>
                  <a:srgbClr val="009784"/>
                </a:solidFill>
                <a:latin typeface="Arial" panose="020B0604020202020204" pitchFamily="34" charset="0"/>
                <a:cs typeface="Arial" panose="020B0604020202020204" pitchFamily="34" charset="0"/>
              </a:rPr>
              <a:t>[</a:t>
            </a:r>
            <a:r>
              <a:rPr lang="en-US" sz="1200" b="1" dirty="0" err="1">
                <a:solidFill>
                  <a:srgbClr val="009784"/>
                </a:solidFill>
                <a:latin typeface="Arial" panose="020B0604020202020204" pitchFamily="34" charset="0"/>
                <a:cs typeface="Arial" panose="020B0604020202020204" pitchFamily="34" charset="0"/>
              </a:rPr>
              <a:t>pivot.co</a:t>
            </a:r>
            <a:r>
              <a:rPr lang="en-US" sz="1200" b="1" dirty="0">
                <a:solidFill>
                  <a:srgbClr val="009784"/>
                </a:solidFill>
                <a:latin typeface="Arial" panose="020B0604020202020204" pitchFamily="34" charset="0"/>
                <a:cs typeface="Arial" panose="020B0604020202020204" pitchFamily="34" charset="0"/>
              </a:rPr>
              <a:t>/partner]</a:t>
            </a:r>
            <a:r>
              <a:rPr lang="en-US" sz="1200" dirty="0">
                <a:solidFill>
                  <a:srgbClr val="009784"/>
                </a:solidFill>
                <a:latin typeface="Arial" panose="020B0604020202020204" pitchFamily="34" charset="0"/>
                <a:cs typeface="Arial" panose="020B0604020202020204" pitchFamily="34" charset="0"/>
              </a:rPr>
              <a:t> </a:t>
            </a:r>
            <a:r>
              <a:rPr lang="en-US" sz="1200" dirty="0">
                <a:solidFill>
                  <a:schemeClr val="tx1">
                    <a:lumMod val="75000"/>
                    <a:lumOff val="25000"/>
                  </a:schemeClr>
                </a:solidFill>
                <a:latin typeface="Arial" panose="020B0604020202020204" pitchFamily="34" charset="0"/>
                <a:cs typeface="Arial" panose="020B0604020202020204" pitchFamily="34" charset="0"/>
              </a:rPr>
              <a:t>and use code </a:t>
            </a:r>
            <a:r>
              <a:rPr lang="en-US" sz="1200" b="1" dirty="0">
                <a:solidFill>
                  <a:srgbClr val="009784"/>
                </a:solidFill>
                <a:latin typeface="Arial" panose="020B0604020202020204" pitchFamily="34" charset="0"/>
                <a:cs typeface="Arial" panose="020B0604020202020204" pitchFamily="34" charset="0"/>
              </a:rPr>
              <a:t>[CODE]</a:t>
            </a:r>
            <a:endParaRPr lang="en-US" sz="1200" dirty="0">
              <a:solidFill>
                <a:srgbClr val="009784"/>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7A38B82-E74C-7A41-BE2F-C1255D315E51}"/>
              </a:ext>
            </a:extLst>
          </p:cNvPr>
          <p:cNvSpPr/>
          <p:nvPr/>
        </p:nvSpPr>
        <p:spPr>
          <a:xfrm>
            <a:off x="340821" y="8322357"/>
            <a:ext cx="3088179" cy="461665"/>
          </a:xfrm>
          <a:prstGeom prst="rect">
            <a:avLst/>
          </a:prstGeom>
        </p:spPr>
        <p:txBody>
          <a:bodyPr wrap="square">
            <a:spAutoFit/>
          </a:bodyPr>
          <a:lstStyle/>
          <a:p>
            <a:r>
              <a:rPr lang="en-US" sz="800" dirty="0">
                <a:solidFill>
                  <a:schemeClr val="bg2">
                    <a:lumMod val="50000"/>
                  </a:schemeClr>
                </a:solidFill>
                <a:latin typeface="Arial" panose="020B0604020202020204" pitchFamily="34" charset="0"/>
                <a:cs typeface="Arial" panose="020B0604020202020204" pitchFamily="34" charset="0"/>
              </a:rPr>
              <a:t>*Pivot is a flexible program designed to address all forms of tobacco use. The Pivot </a:t>
            </a:r>
            <a:r>
              <a:rPr lang="en-US" sz="800" dirty="0" err="1">
                <a:solidFill>
                  <a:schemeClr val="bg2">
                    <a:lumMod val="50000"/>
                  </a:schemeClr>
                </a:solidFill>
                <a:latin typeface="Arial" panose="020B0604020202020204" pitchFamily="34" charset="0"/>
                <a:cs typeface="Arial" panose="020B0604020202020204" pitchFamily="34" charset="0"/>
              </a:rPr>
              <a:t>SmartSensor</a:t>
            </a:r>
            <a:r>
              <a:rPr lang="en-US" sz="800" dirty="0">
                <a:solidFill>
                  <a:schemeClr val="bg2">
                    <a:lumMod val="50000"/>
                  </a:schemeClr>
                </a:solidFill>
                <a:latin typeface="Arial" panose="020B0604020202020204" pitchFamily="34" charset="0"/>
                <a:cs typeface="Arial" panose="020B0604020202020204" pitchFamily="34" charset="0"/>
              </a:rPr>
              <a:t> and NRT are only provided to those who smoke combustible cigarettes.</a:t>
            </a:r>
          </a:p>
        </p:txBody>
      </p:sp>
      <p:sp>
        <p:nvSpPr>
          <p:cNvPr id="14" name="Rectangle 13">
            <a:extLst>
              <a:ext uri="{FF2B5EF4-FFF2-40B4-BE49-F238E27FC236}">
                <a16:creationId xmlns:a16="http://schemas.microsoft.com/office/drawing/2014/main" id="{A788BE6F-1666-5DE4-8239-AB5B104940FE}"/>
              </a:ext>
            </a:extLst>
          </p:cNvPr>
          <p:cNvSpPr/>
          <p:nvPr/>
        </p:nvSpPr>
        <p:spPr>
          <a:xfrm>
            <a:off x="3841143" y="7753198"/>
            <a:ext cx="2389536" cy="461665"/>
          </a:xfrm>
          <a:prstGeom prst="rect">
            <a:avLst/>
          </a:prstGeom>
        </p:spPr>
        <p:txBody>
          <a:bodyPr wrap="square">
            <a:spAutoFit/>
          </a:bodyPr>
          <a:lstStyle/>
          <a:p>
            <a:r>
              <a:rPr lang="en-US" sz="1200" b="1" dirty="0">
                <a:solidFill>
                  <a:schemeClr val="tx1">
                    <a:lumMod val="75000"/>
                    <a:lumOff val="25000"/>
                  </a:schemeClr>
                </a:solidFill>
                <a:latin typeface="Arial" panose="020B0604020202020204" pitchFamily="34" charset="0"/>
                <a:cs typeface="Arial" panose="020B0604020202020204" pitchFamily="34" charset="0"/>
              </a:rPr>
              <a:t>Need help quitting vaping? </a:t>
            </a:r>
            <a:r>
              <a:rPr lang="en-US" sz="1200" dirty="0">
                <a:solidFill>
                  <a:schemeClr val="tx1">
                    <a:lumMod val="75000"/>
                    <a:lumOff val="25000"/>
                  </a:schemeClr>
                </a:solidFill>
                <a:latin typeface="Arial" panose="020B0604020202020204" pitchFamily="34" charset="0"/>
                <a:cs typeface="Arial" panose="020B0604020202020204" pitchFamily="34" charset="0"/>
              </a:rPr>
              <a:t>We have a solution for that too!</a:t>
            </a:r>
          </a:p>
        </p:txBody>
      </p:sp>
      <p:sp>
        <p:nvSpPr>
          <p:cNvPr id="15" name="Rectangle 14">
            <a:extLst>
              <a:ext uri="{FF2B5EF4-FFF2-40B4-BE49-F238E27FC236}">
                <a16:creationId xmlns:a16="http://schemas.microsoft.com/office/drawing/2014/main" id="{C079C886-0049-AB53-5050-FDC3EB949A0D}"/>
              </a:ext>
            </a:extLst>
          </p:cNvPr>
          <p:cNvSpPr/>
          <p:nvPr/>
        </p:nvSpPr>
        <p:spPr>
          <a:xfrm>
            <a:off x="3841143" y="3991424"/>
            <a:ext cx="2389536" cy="338554"/>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Get Started!</a:t>
            </a:r>
            <a:endParaRPr lang="en-US" sz="1600" dirty="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DA73C9EA-8610-9992-8B97-800AE0B8A921}"/>
              </a:ext>
            </a:extLst>
          </p:cNvPr>
          <p:cNvCxnSpPr>
            <a:cxnSpLocks/>
          </p:cNvCxnSpPr>
          <p:nvPr/>
        </p:nvCxnSpPr>
        <p:spPr>
          <a:xfrm>
            <a:off x="3926202" y="7570379"/>
            <a:ext cx="113489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61821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1504</TotalTime>
  <Words>238</Words>
  <Application>Microsoft Macintosh PowerPoint</Application>
  <PresentationFormat>Letter Paper (8.5x11 in)</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Scott</dc:creator>
  <cp:lastModifiedBy>Alexis Scott</cp:lastModifiedBy>
  <cp:revision>7</cp:revision>
  <dcterms:created xsi:type="dcterms:W3CDTF">2022-03-15T18:37:07Z</dcterms:created>
  <dcterms:modified xsi:type="dcterms:W3CDTF">2022-06-30T15:40:53Z</dcterms:modified>
</cp:coreProperties>
</file>