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7"/>
    <p:restoredTop sz="94692"/>
  </p:normalViewPr>
  <p:slideViewPr>
    <p:cSldViewPr snapToGrid="0" snapToObjects="1">
      <p:cViewPr>
        <p:scale>
          <a:sx n="120" d="100"/>
          <a:sy n="120" d="100"/>
        </p:scale>
        <p:origin x="147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42523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2529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66757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0435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2D7BE-8BFE-9941-9C15-1929F687BC8A}" type="datetimeFigureOut">
              <a:rPr lang="en-US" smtClean="0"/>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93836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0682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2D7BE-8BFE-9941-9C15-1929F687BC8A}" type="datetimeFigureOut">
              <a:rPr lang="en-US" smtClean="0"/>
              <a:t>6/29/22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5037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2D7BE-8BFE-9941-9C15-1929F687BC8A}" type="datetimeFigureOut">
              <a:rPr lang="en-US" smtClean="0"/>
              <a:t>6/29/22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154098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D7BE-8BFE-9941-9C15-1929F687BC8A}" type="datetimeFigureOut">
              <a:rPr lang="en-US" smtClean="0"/>
              <a:t>6/29/22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73893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376409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F2D7BE-8BFE-9941-9C15-1929F687BC8A}" type="datetimeFigureOut">
              <a:rPr lang="en-US" smtClean="0"/>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BD5D7-A3F5-7745-B938-974E39C97817}" type="slidenum">
              <a:rPr lang="en-US" smtClean="0"/>
              <a:t>‹#›</a:t>
            </a:fld>
            <a:endParaRPr lang="en-US"/>
          </a:p>
        </p:txBody>
      </p:sp>
    </p:spTree>
    <p:extLst>
      <p:ext uri="{BB962C8B-B14F-4D97-AF65-F5344CB8AC3E}">
        <p14:creationId xmlns:p14="http://schemas.microsoft.com/office/powerpoint/2010/main" val="251864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F2D7BE-8BFE-9941-9C15-1929F687BC8A}" type="datetimeFigureOut">
              <a:rPr lang="en-US" smtClean="0"/>
              <a:t>6/29/22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FBD5D7-A3F5-7745-B938-974E39C97817}" type="slidenum">
              <a:rPr lang="en-US" smtClean="0"/>
              <a:t>‹#›</a:t>
            </a:fld>
            <a:endParaRPr lang="en-US"/>
          </a:p>
        </p:txBody>
      </p:sp>
    </p:spTree>
    <p:extLst>
      <p:ext uri="{BB962C8B-B14F-4D97-AF65-F5344CB8AC3E}">
        <p14:creationId xmlns:p14="http://schemas.microsoft.com/office/powerpoint/2010/main" val="2761948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FE3FE-E280-E449-9167-DB3527F1B240}"/>
              </a:ext>
            </a:extLst>
          </p:cNvPr>
          <p:cNvSpPr/>
          <p:nvPr/>
        </p:nvSpPr>
        <p:spPr>
          <a:xfrm>
            <a:off x="340821" y="4232262"/>
            <a:ext cx="3088179" cy="3970318"/>
          </a:xfrm>
          <a:prstGeom prst="rect">
            <a:avLst/>
          </a:prstGeom>
        </p:spPr>
        <p:txBody>
          <a:bodyPr wrap="square">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Don’t let tobacco get in the way of summer fun. Instead, kick the habit with the help of Pivot, the premier quit program!</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Whether you’re ready to quit, wish it was the right time, or are exploring your options, Pivot can help you on your journey, allowing you relax and enjoy the summer months without the added pressure of failure or judgment.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Why light up when you can cool down?</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Swap a cigarette for Pivot’s </a:t>
            </a:r>
            <a:r>
              <a:rPr lang="en-US" sz="1200" dirty="0" err="1">
                <a:solidFill>
                  <a:schemeClr val="tx1">
                    <a:lumMod val="85000"/>
                    <a:lumOff val="15000"/>
                  </a:schemeClr>
                </a:solidFill>
                <a:latin typeface="Arial" panose="020B0604020202020204" pitchFamily="34" charset="0"/>
                <a:cs typeface="Arial" panose="020B0604020202020204" pitchFamily="34" charset="0"/>
              </a:rPr>
              <a:t>SmartSensor</a:t>
            </a:r>
            <a:r>
              <a:rPr lang="en-US" sz="1200" dirty="0">
                <a:solidFill>
                  <a:schemeClr val="tx1">
                    <a:lumMod val="85000"/>
                    <a:lumOff val="15000"/>
                  </a:schemeClr>
                </a:solidFill>
                <a:latin typeface="Arial" panose="020B0604020202020204" pitchFamily="34" charset="0"/>
                <a:cs typeface="Arial" panose="020B0604020202020204" pitchFamily="34" charset="0"/>
              </a:rPr>
              <a:t>*, proven to help reduce the number of cigarettes smoked per person.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Pair the </a:t>
            </a:r>
            <a:r>
              <a:rPr lang="en-US" sz="1200" dirty="0" err="1">
                <a:solidFill>
                  <a:schemeClr val="tx1">
                    <a:lumMod val="85000"/>
                    <a:lumOff val="15000"/>
                  </a:schemeClr>
                </a:solidFill>
                <a:latin typeface="Arial" panose="020B0604020202020204" pitchFamily="34" charset="0"/>
                <a:cs typeface="Arial" panose="020B0604020202020204" pitchFamily="34" charset="0"/>
              </a:rPr>
              <a:t>SmartSensor</a:t>
            </a:r>
            <a:r>
              <a:rPr lang="en-US" sz="1200" dirty="0">
                <a:solidFill>
                  <a:schemeClr val="tx1">
                    <a:lumMod val="85000"/>
                    <a:lumOff val="15000"/>
                  </a:schemeClr>
                </a:solidFill>
                <a:latin typeface="Arial" panose="020B0604020202020204" pitchFamily="34" charset="0"/>
                <a:cs typeface="Arial" panose="020B0604020202020204" pitchFamily="34" charset="0"/>
              </a:rPr>
              <a:t>* with the personalized app, your dedicated coach, and nicotine replacement therapy (NRT)*. That means more time to enjoy summer, and no classes, phone calls, or obligations.</a:t>
            </a:r>
          </a:p>
        </p:txBody>
      </p:sp>
      <p:pic>
        <p:nvPicPr>
          <p:cNvPr id="12" name="Picture 26" descr="A picture containing text, sign, dark, gauge&#10;&#10;Description automatically generated">
            <a:extLst>
              <a:ext uri="{FF2B5EF4-FFF2-40B4-BE49-F238E27FC236}">
                <a16:creationId xmlns:a16="http://schemas.microsoft.com/office/drawing/2014/main" id="{3EBC14CD-2D5E-614E-8C6C-B244D27047B7}"/>
              </a:ext>
            </a:extLst>
          </p:cNvPr>
          <p:cNvPicPr>
            <a:picLocks noChangeAspect="1"/>
          </p:cNvPicPr>
          <p:nvPr/>
        </p:nvPicPr>
        <p:blipFill>
          <a:blip r:embed="rId3"/>
          <a:stretch>
            <a:fillRect/>
          </a:stretch>
        </p:blipFill>
        <p:spPr>
          <a:xfrm>
            <a:off x="460741" y="3660116"/>
            <a:ext cx="918800" cy="215683"/>
          </a:xfrm>
          <a:prstGeom prst="rect">
            <a:avLst/>
          </a:prstGeom>
        </p:spPr>
      </p:pic>
      <p:sp>
        <p:nvSpPr>
          <p:cNvPr id="13" name="Rectangle 12">
            <a:extLst>
              <a:ext uri="{FF2B5EF4-FFF2-40B4-BE49-F238E27FC236}">
                <a16:creationId xmlns:a16="http://schemas.microsoft.com/office/drawing/2014/main" id="{04C7B748-2A0F-574D-8CC2-5087A582A64F}"/>
              </a:ext>
            </a:extLst>
          </p:cNvPr>
          <p:cNvSpPr/>
          <p:nvPr/>
        </p:nvSpPr>
        <p:spPr>
          <a:xfrm>
            <a:off x="1506618" y="3600331"/>
            <a:ext cx="1428083" cy="3289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a:cs typeface="Arial"/>
              </a:rPr>
              <a:t>YOUR LOGO HERE</a:t>
            </a:r>
          </a:p>
        </p:txBody>
      </p:sp>
      <p:pic>
        <p:nvPicPr>
          <p:cNvPr id="17" name="Graphic 16">
            <a:extLst>
              <a:ext uri="{FF2B5EF4-FFF2-40B4-BE49-F238E27FC236}">
                <a16:creationId xmlns:a16="http://schemas.microsoft.com/office/drawing/2014/main" id="{AD457ADF-7AF5-B243-8A2C-58EF7A3D944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26202" y="6036668"/>
            <a:ext cx="1134895" cy="1134895"/>
          </a:xfrm>
          <a:prstGeom prst="rect">
            <a:avLst/>
          </a:prstGeom>
        </p:spPr>
      </p:pic>
      <p:sp>
        <p:nvSpPr>
          <p:cNvPr id="19" name="Rectangle 18">
            <a:extLst>
              <a:ext uri="{FF2B5EF4-FFF2-40B4-BE49-F238E27FC236}">
                <a16:creationId xmlns:a16="http://schemas.microsoft.com/office/drawing/2014/main" id="{1C99371D-201F-0D4B-88BD-9E10AA83B46F}"/>
              </a:ext>
            </a:extLst>
          </p:cNvPr>
          <p:cNvSpPr/>
          <p:nvPr/>
        </p:nvSpPr>
        <p:spPr>
          <a:xfrm>
            <a:off x="340821" y="1154744"/>
            <a:ext cx="3500321" cy="1631216"/>
          </a:xfrm>
          <a:prstGeom prst="rect">
            <a:avLst/>
          </a:prstGeom>
        </p:spPr>
        <p:txBody>
          <a:bodyPr wrap="square">
            <a:spAutoFit/>
          </a:bodyPr>
          <a:lstStyle/>
          <a:p>
            <a:pPr>
              <a:lnSpc>
                <a:spcPts val="4000"/>
              </a:lnSpc>
            </a:pPr>
            <a:r>
              <a:rPr lang="en-US" sz="4000" b="1" dirty="0">
                <a:solidFill>
                  <a:schemeClr val="bg1"/>
                </a:solidFill>
                <a:latin typeface="Arial" panose="020B0604020202020204" pitchFamily="34" charset="0"/>
                <a:cs typeface="Arial" panose="020B0604020202020204" pitchFamily="34" charset="0"/>
              </a:rPr>
              <a:t>Say yes to summer fun with Pivot.</a:t>
            </a:r>
            <a:endParaRPr lang="en-US" sz="4000"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A67FA2F-039C-6D4E-AE40-CFDBB238689B}"/>
              </a:ext>
            </a:extLst>
          </p:cNvPr>
          <p:cNvSpPr/>
          <p:nvPr/>
        </p:nvSpPr>
        <p:spPr>
          <a:xfrm>
            <a:off x="3841143" y="4434427"/>
            <a:ext cx="1790224" cy="1384995"/>
          </a:xfrm>
          <a:prstGeom prst="rect">
            <a:avLst/>
          </a:prstGeom>
        </p:spPr>
        <p:txBody>
          <a:bodyPr wrap="square">
            <a:spAutoFit/>
          </a:bodyPr>
          <a:lstStyle/>
          <a:p>
            <a:r>
              <a:rPr lang="en-US" sz="1200" b="1" dirty="0">
                <a:solidFill>
                  <a:srgbClr val="009784"/>
                </a:solidFill>
                <a:latin typeface="Arial" panose="020B0604020202020204" pitchFamily="34" charset="0"/>
                <a:cs typeface="Arial" panose="020B0604020202020204" pitchFamily="34" charset="0"/>
              </a:rPr>
              <a:t>[Customized eligibility language].</a:t>
            </a:r>
            <a:br>
              <a:rPr lang="en-US" sz="1200" dirty="0">
                <a:solidFill>
                  <a:srgbClr val="009784"/>
                </a:solidFill>
                <a:latin typeface="Arial" panose="020B0604020202020204" pitchFamily="34" charset="0"/>
                <a:cs typeface="Arial" panose="020B0604020202020204" pitchFamily="34" charset="0"/>
              </a:rPr>
            </a:b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r>
              <a:rPr lang="en-US" sz="1200" dirty="0">
                <a:solidFill>
                  <a:schemeClr val="tx1">
                    <a:lumMod val="75000"/>
                    <a:lumOff val="25000"/>
                  </a:schemeClr>
                </a:solidFill>
                <a:latin typeface="Arial" panose="020B0604020202020204" pitchFamily="34" charset="0"/>
                <a:cs typeface="Arial" panose="020B0604020202020204" pitchFamily="34" charset="0"/>
              </a:rPr>
              <a:t>Scan the code with your phone or visit </a:t>
            </a:r>
            <a:r>
              <a:rPr lang="en-US" sz="1200" b="1" dirty="0">
                <a:solidFill>
                  <a:srgbClr val="009784"/>
                </a:solidFill>
                <a:latin typeface="Arial" panose="020B0604020202020204" pitchFamily="34" charset="0"/>
                <a:cs typeface="Arial" panose="020B0604020202020204" pitchFamily="34" charset="0"/>
              </a:rPr>
              <a:t>[</a:t>
            </a:r>
            <a:r>
              <a:rPr lang="en-US" sz="1200" b="1" dirty="0" err="1">
                <a:solidFill>
                  <a:srgbClr val="009784"/>
                </a:solidFill>
                <a:latin typeface="Arial" panose="020B0604020202020204" pitchFamily="34" charset="0"/>
                <a:cs typeface="Arial" panose="020B0604020202020204" pitchFamily="34" charset="0"/>
              </a:rPr>
              <a:t>pivot.co</a:t>
            </a:r>
            <a:r>
              <a:rPr lang="en-US" sz="1200" b="1" dirty="0">
                <a:solidFill>
                  <a:srgbClr val="009784"/>
                </a:solidFill>
                <a:latin typeface="Arial" panose="020B0604020202020204" pitchFamily="34" charset="0"/>
                <a:cs typeface="Arial" panose="020B0604020202020204" pitchFamily="34" charset="0"/>
              </a:rPr>
              <a:t>/partner]</a:t>
            </a:r>
            <a:r>
              <a:rPr lang="en-US" sz="1200" dirty="0">
                <a:solidFill>
                  <a:srgbClr val="009784"/>
                </a:solidFill>
                <a:latin typeface="Arial" panose="020B0604020202020204" pitchFamily="34"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cs typeface="Arial" panose="020B0604020202020204" pitchFamily="34" charset="0"/>
              </a:rPr>
              <a:t>and use code </a:t>
            </a:r>
            <a:r>
              <a:rPr lang="en-US" sz="1200" b="1" dirty="0">
                <a:solidFill>
                  <a:srgbClr val="009784"/>
                </a:solidFill>
                <a:latin typeface="Arial" panose="020B0604020202020204" pitchFamily="34" charset="0"/>
                <a:cs typeface="Arial" panose="020B0604020202020204" pitchFamily="34" charset="0"/>
              </a:rPr>
              <a:t>[CODE]</a:t>
            </a:r>
            <a:endParaRPr lang="en-US" sz="1200" dirty="0">
              <a:solidFill>
                <a:srgbClr val="009784"/>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7A38B82-E74C-7A41-BE2F-C1255D315E51}"/>
              </a:ext>
            </a:extLst>
          </p:cNvPr>
          <p:cNvSpPr/>
          <p:nvPr/>
        </p:nvSpPr>
        <p:spPr>
          <a:xfrm>
            <a:off x="340821" y="8328210"/>
            <a:ext cx="3088179" cy="461665"/>
          </a:xfrm>
          <a:prstGeom prst="rect">
            <a:avLst/>
          </a:prstGeom>
        </p:spPr>
        <p:txBody>
          <a:bodyPr wrap="square">
            <a:spAutoFit/>
          </a:bodyPr>
          <a:lstStyle/>
          <a:p>
            <a:r>
              <a:rPr lang="en-US" sz="800" dirty="0">
                <a:solidFill>
                  <a:schemeClr val="bg2">
                    <a:lumMod val="50000"/>
                  </a:schemeClr>
                </a:solidFill>
                <a:latin typeface="Arial" panose="020B0604020202020204" pitchFamily="34" charset="0"/>
                <a:cs typeface="Arial" panose="020B0604020202020204" pitchFamily="34" charset="0"/>
              </a:rPr>
              <a:t>*Pivot is a flexible program designed to address all forms of tobacco use. The Pivot </a:t>
            </a:r>
            <a:r>
              <a:rPr lang="en-US" sz="800" dirty="0" err="1">
                <a:solidFill>
                  <a:schemeClr val="bg2">
                    <a:lumMod val="50000"/>
                  </a:schemeClr>
                </a:solidFill>
                <a:latin typeface="Arial" panose="020B0604020202020204" pitchFamily="34" charset="0"/>
                <a:cs typeface="Arial" panose="020B0604020202020204" pitchFamily="34" charset="0"/>
              </a:rPr>
              <a:t>SmartSensor</a:t>
            </a:r>
            <a:r>
              <a:rPr lang="en-US" sz="800" dirty="0">
                <a:solidFill>
                  <a:schemeClr val="bg2">
                    <a:lumMod val="50000"/>
                  </a:schemeClr>
                </a:solidFill>
                <a:latin typeface="Arial" panose="020B0604020202020204" pitchFamily="34" charset="0"/>
                <a:cs typeface="Arial" panose="020B0604020202020204" pitchFamily="34" charset="0"/>
              </a:rPr>
              <a:t> and NRT are only provided to those who smoke combustible cigarettes.</a:t>
            </a:r>
          </a:p>
        </p:txBody>
      </p:sp>
      <p:sp>
        <p:nvSpPr>
          <p:cNvPr id="14" name="Rectangle 13">
            <a:extLst>
              <a:ext uri="{FF2B5EF4-FFF2-40B4-BE49-F238E27FC236}">
                <a16:creationId xmlns:a16="http://schemas.microsoft.com/office/drawing/2014/main" id="{A788BE6F-1666-5DE4-8239-AB5B104940FE}"/>
              </a:ext>
            </a:extLst>
          </p:cNvPr>
          <p:cNvSpPr/>
          <p:nvPr/>
        </p:nvSpPr>
        <p:spPr>
          <a:xfrm>
            <a:off x="3841143" y="7753198"/>
            <a:ext cx="2389536" cy="461665"/>
          </a:xfrm>
          <a:prstGeom prst="rect">
            <a:avLst/>
          </a:prstGeom>
        </p:spPr>
        <p:txBody>
          <a:bodyPr wrap="square">
            <a:spAutoFit/>
          </a:bodyPr>
          <a:lstStyle/>
          <a:p>
            <a:r>
              <a:rPr lang="en-US" sz="1200" b="1" dirty="0">
                <a:solidFill>
                  <a:schemeClr val="tx1">
                    <a:lumMod val="75000"/>
                    <a:lumOff val="25000"/>
                  </a:schemeClr>
                </a:solidFill>
                <a:latin typeface="Arial" panose="020B0604020202020204" pitchFamily="34" charset="0"/>
                <a:cs typeface="Arial" panose="020B0604020202020204" pitchFamily="34" charset="0"/>
              </a:rPr>
              <a:t>Need help quitting vaping? </a:t>
            </a:r>
            <a:r>
              <a:rPr lang="en-US" sz="1200" dirty="0">
                <a:solidFill>
                  <a:schemeClr val="tx1">
                    <a:lumMod val="75000"/>
                    <a:lumOff val="25000"/>
                  </a:schemeClr>
                </a:solidFill>
                <a:latin typeface="Arial" panose="020B0604020202020204" pitchFamily="34" charset="0"/>
                <a:cs typeface="Arial" panose="020B0604020202020204" pitchFamily="34" charset="0"/>
              </a:rPr>
              <a:t>We have a solution for that too!</a:t>
            </a:r>
          </a:p>
        </p:txBody>
      </p:sp>
      <p:sp>
        <p:nvSpPr>
          <p:cNvPr id="15" name="Rectangle 14">
            <a:extLst>
              <a:ext uri="{FF2B5EF4-FFF2-40B4-BE49-F238E27FC236}">
                <a16:creationId xmlns:a16="http://schemas.microsoft.com/office/drawing/2014/main" id="{C079C886-0049-AB53-5050-FDC3EB949A0D}"/>
              </a:ext>
            </a:extLst>
          </p:cNvPr>
          <p:cNvSpPr/>
          <p:nvPr/>
        </p:nvSpPr>
        <p:spPr>
          <a:xfrm>
            <a:off x="3841143" y="3764338"/>
            <a:ext cx="2389536"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Get Started!</a:t>
            </a:r>
            <a:endParaRPr lang="en-US" sz="160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DA73C9EA-8610-9992-8B97-800AE0B8A921}"/>
              </a:ext>
            </a:extLst>
          </p:cNvPr>
          <p:cNvCxnSpPr>
            <a:cxnSpLocks/>
          </p:cNvCxnSpPr>
          <p:nvPr/>
        </p:nvCxnSpPr>
        <p:spPr>
          <a:xfrm>
            <a:off x="3926202" y="7570379"/>
            <a:ext cx="11348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6182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221</Words>
  <Application>Microsoft Macintosh PowerPoint</Application>
  <PresentationFormat>Letter Paper (8.5x11 in)</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Scott</dc:creator>
  <cp:lastModifiedBy>Alexis Scott</cp:lastModifiedBy>
  <cp:revision>6</cp:revision>
  <dcterms:created xsi:type="dcterms:W3CDTF">2022-03-15T18:37:07Z</dcterms:created>
  <dcterms:modified xsi:type="dcterms:W3CDTF">2022-06-29T20:08:34Z</dcterms:modified>
</cp:coreProperties>
</file>